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 embedTrueTypeFonts="1">
  <p:sldMasterIdLst>
    <p:sldMasterId id="2147483648" r:id="rId1"/>
  </p:sldMasterIdLst>
  <p:notesMasterIdLst>
    <p:notesMasterId r:id="rId18"/>
  </p:notesMasterIdLst>
  <p:sldIdLst>
    <p:sldId id="1318" r:id="rId3"/>
    <p:sldId id="1319" r:id="rId4"/>
    <p:sldId id="1320" r:id="rId5"/>
    <p:sldId id="1339" r:id="rId6"/>
    <p:sldId id="1321" r:id="rId7"/>
    <p:sldId id="1340" r:id="rId8"/>
    <p:sldId id="1324" r:id="rId9"/>
    <p:sldId id="1325" r:id="rId10"/>
    <p:sldId id="1326" r:id="rId11"/>
    <p:sldId id="1329" r:id="rId12"/>
    <p:sldId id="1330" r:id="rId13"/>
    <p:sldId id="1331" r:id="rId14"/>
    <p:sldId id="1334" r:id="rId15"/>
    <p:sldId id="1335" r:id="rId16"/>
    <p:sldId id="1336" r:id="rId17"/>
  </p:sldIdLst>
  <p:sldSz cx="12801600" cy="7200900"/>
  <p:notesSz cx="6858000" cy="9144000"/>
  <p:embeddedFontLst>
    <p:embeddedFont>
      <p:font typeface="微软雅黑" panose="020B0503020204020204" charset="-122"/>
      <p:regular r:id="rId22"/>
    </p:embeddedFont>
    <p:embeddedFont>
      <p:font typeface="黑体" panose="02010609060101010101" pitchFamily="49" charset="-122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custDataLst>
    <p:tags r:id="rId28"/>
  </p:custDataLst>
  <p:defaultTextStyle>
    <a:defPPr>
      <a:defRPr lang="zh-CN"/>
    </a:defPPr>
    <a:lvl1pPr marL="0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4670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69975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4645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39950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74620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09290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44595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79265" algn="l" defTabSz="106997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FFBE86"/>
    <a:srgbClr val="2B4660"/>
    <a:srgbClr val="2D547A"/>
    <a:srgbClr val="25598D"/>
    <a:srgbClr val="173554"/>
    <a:srgbClr val="15304C"/>
    <a:srgbClr val="1B3C5F"/>
    <a:srgbClr val="1F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05" autoAdjust="0"/>
    <p:restoredTop sz="91651" autoAdjust="0"/>
  </p:normalViewPr>
  <p:slideViewPr>
    <p:cSldViewPr>
      <p:cViewPr varScale="1">
        <p:scale>
          <a:sx n="58" d="100"/>
          <a:sy n="58" d="100"/>
        </p:scale>
        <p:origin x="302" y="10"/>
      </p:cViewPr>
      <p:guideLst>
        <p:guide orient="horz" pos="2458"/>
        <p:guide pos="37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3.xml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C03DA-8B7D-447E-9C29-3A60D78EE7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24613-4AE4-47A1-995F-688A24B349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4670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69975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4645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39950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74620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09290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44595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79265" algn="l" defTabSz="10699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0121" y="2236947"/>
            <a:ext cx="10881360" cy="15435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20240" y="4080510"/>
            <a:ext cx="8961121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4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9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45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9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694796" y="303372"/>
            <a:ext cx="3629343" cy="64508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06768" y="303372"/>
            <a:ext cx="10674667" cy="64508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880110" y="1916906"/>
            <a:ext cx="5440680" cy="4568905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80810" y="1916906"/>
            <a:ext cx="5440680" cy="4568905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2"/>
          </p:nvPr>
        </p:nvSpPr>
        <p:spPr>
          <a:xfrm>
            <a:off x="880110" y="6674168"/>
            <a:ext cx="288036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787B9-00E9-4194-A3D7-5F6121BC9F61}" type="datetimeFigureOut">
              <a:rPr kumimoji="0" lang="zh-CN" altLang="en-US" sz="900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kumimoji="0" lang="zh-CN" altLang="en-US" sz="900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40530" y="6674168"/>
            <a:ext cx="432054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900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41130" y="6674168"/>
            <a:ext cx="2880360" cy="383381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3D6B67A-C6C1-49D6-A9CC-0D743A86151E}" type="slidenum">
              <a:rPr kumimoji="0" altLang="en-US" sz="9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9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1238" y="4627246"/>
            <a:ext cx="10881360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11238" y="3052049"/>
            <a:ext cx="10881360" cy="157519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6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9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399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4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09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44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792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06769" y="1763554"/>
            <a:ext cx="7152005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172134" y="1763554"/>
            <a:ext cx="7152005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0080" y="288370"/>
            <a:ext cx="11521441" cy="12001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40081" y="1611869"/>
            <a:ext cx="5656263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0081" y="2283619"/>
            <a:ext cx="5656263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03036" y="1611869"/>
            <a:ext cx="5658485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03036" y="2283619"/>
            <a:ext cx="5658485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0082" y="286703"/>
            <a:ext cx="4211638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05070" y="286704"/>
            <a:ext cx="715645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0082" y="1506856"/>
            <a:ext cx="4211638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09203" y="5040631"/>
            <a:ext cx="7680960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09203" y="643414"/>
            <a:ext cx="7680960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670" indent="0">
              <a:buNone/>
              <a:defRPr sz="3300"/>
            </a:lvl2pPr>
            <a:lvl3pPr marL="1069975" indent="0">
              <a:buNone/>
              <a:defRPr sz="2800"/>
            </a:lvl3pPr>
            <a:lvl4pPr marL="1604645" indent="0">
              <a:buNone/>
              <a:defRPr sz="2300"/>
            </a:lvl4pPr>
            <a:lvl5pPr marL="2139950" indent="0">
              <a:buNone/>
              <a:defRPr sz="2300"/>
            </a:lvl5pPr>
            <a:lvl6pPr marL="2674620" indent="0">
              <a:buNone/>
              <a:defRPr sz="2300"/>
            </a:lvl6pPr>
            <a:lvl7pPr marL="3209290" indent="0">
              <a:buNone/>
              <a:defRPr sz="2300"/>
            </a:lvl7pPr>
            <a:lvl8pPr marL="3744595" indent="0">
              <a:buNone/>
              <a:defRPr sz="2300"/>
            </a:lvl8pPr>
            <a:lvl9pPr marL="4279265" indent="0">
              <a:buNone/>
              <a:defRPr sz="23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09203" y="5635706"/>
            <a:ext cx="7680960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 r="-2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40080" y="288370"/>
            <a:ext cx="11521441" cy="1200150"/>
          </a:xfrm>
          <a:prstGeom prst="rect">
            <a:avLst/>
          </a:prstGeom>
        </p:spPr>
        <p:txBody>
          <a:bodyPr vert="horz" lIns="106985" tIns="53492" rIns="106985" bIns="53492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40080" y="1680212"/>
            <a:ext cx="11521441" cy="4752261"/>
          </a:xfrm>
          <a:prstGeom prst="rect">
            <a:avLst/>
          </a:prstGeom>
        </p:spPr>
        <p:txBody>
          <a:bodyPr vert="horz" lIns="106985" tIns="53492" rIns="106985" bIns="53492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40080" y="6674169"/>
            <a:ext cx="2987040" cy="383381"/>
          </a:xfrm>
          <a:prstGeom prst="rect">
            <a:avLst/>
          </a:prstGeom>
        </p:spPr>
        <p:txBody>
          <a:bodyPr vert="horz" lIns="106985" tIns="53492" rIns="106985" bIns="53492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937AB-5291-48FC-9075-9F29944D13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373881" y="6674169"/>
            <a:ext cx="4053840" cy="383381"/>
          </a:xfrm>
          <a:prstGeom prst="rect">
            <a:avLst/>
          </a:prstGeom>
        </p:spPr>
        <p:txBody>
          <a:bodyPr vert="horz" lIns="106985" tIns="53492" rIns="106985" bIns="53492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74480" y="6674169"/>
            <a:ext cx="2987040" cy="383381"/>
          </a:xfrm>
          <a:prstGeom prst="rect">
            <a:avLst/>
          </a:prstGeom>
        </p:spPr>
        <p:txBody>
          <a:bodyPr vert="horz" lIns="106985" tIns="53492" rIns="106985" bIns="53492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3CECD-E187-45A6-BE7A-E277637993E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1069975" rtl="0" eaLnBrk="1" latinLnBrk="0" hangingPunct="1">
        <a:spcBef>
          <a:spcPct val="0"/>
        </a:spcBef>
        <a:buNone/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320" indent="-401320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9315" indent="-334645" algn="l" defTabSz="1069975" rtl="0" eaLnBrk="1" latinLnBrk="0" hangingPunct="1">
        <a:spcBef>
          <a:spcPct val="20000"/>
        </a:spcBef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7310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980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7285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955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7260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1930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6600" indent="-267335" algn="l" defTabSz="106997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670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975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645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950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620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290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4595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9265" algn="l" defTabSz="106997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4.jpeg"/><Relationship Id="rId1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6.jpeg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png"/><Relationship Id="rId3" Type="http://schemas.openxmlformats.org/officeDocument/2006/relationships/tags" Target="../tags/tag1.xml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6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5565" y="93980"/>
            <a:ext cx="11006455" cy="533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98" y="1332167"/>
            <a:ext cx="11566112" cy="49666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 Box 4"/>
          <p:cNvSpPr txBox="1"/>
          <p:nvPr/>
        </p:nvSpPr>
        <p:spPr>
          <a:xfrm>
            <a:off x="2045684" y="2510314"/>
            <a:ext cx="1861566" cy="6724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lnSpc>
                <a:spcPct val="150000"/>
              </a:lnSpc>
            </a:pP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221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endParaRPr lang="zh-CN" altLang="en-US" sz="252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 Box 4"/>
          <p:cNvSpPr txBox="1"/>
          <p:nvPr/>
        </p:nvSpPr>
        <p:spPr>
          <a:xfrm>
            <a:off x="6222937" y="2616994"/>
            <a:ext cx="1861566" cy="6724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lnSpc>
                <a:spcPct val="150000"/>
              </a:lnSpc>
            </a:pP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202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endParaRPr lang="zh-CN" altLang="en-US" sz="252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 Box 4"/>
          <p:cNvSpPr txBox="1"/>
          <p:nvPr/>
        </p:nvSpPr>
        <p:spPr>
          <a:xfrm>
            <a:off x="11232737" y="2616994"/>
            <a:ext cx="1119473" cy="18357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r" eaLnBrk="1" hangingPunct="1">
              <a:lnSpc>
                <a:spcPct val="150000"/>
              </a:lnSpc>
            </a:pPr>
            <a:r>
              <a:rPr lang="en-US" altLang="zh-CN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220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endParaRPr lang="en-US" altLang="zh-CN" sz="252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r" eaLnBrk="1" hangingPunct="1">
              <a:lnSpc>
                <a:spcPct val="150000"/>
              </a:lnSpc>
            </a:pP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魏国</a:t>
            </a:r>
            <a:endParaRPr lang="en-US" altLang="zh-CN" sz="252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 eaLnBrk="1" hangingPunct="1">
              <a:lnSpc>
                <a:spcPct val="150000"/>
              </a:lnSpc>
            </a:pP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建立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19736" y="1070134"/>
            <a:ext cx="8269700" cy="607695"/>
          </a:xfrm>
          <a:prstGeom prst="rect">
            <a:avLst/>
          </a:prstGeom>
          <a:gradFill>
            <a:gsLst>
              <a:gs pos="100000">
                <a:srgbClr val="EDE5EB"/>
              </a:gs>
              <a:gs pos="0">
                <a:srgbClr val="FDD5F5"/>
              </a:gs>
            </a:gsLst>
            <a:lin scaled="1"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ctr"/>
            <a:r>
              <a:rPr lang="zh-CN" altLang="en-US" sz="336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秦汉时期：统一多民族国家的建立与巩固</a:t>
            </a:r>
            <a:endParaRPr lang="zh-CN" altLang="en-US" sz="3360" b="1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10210" y="853440"/>
            <a:ext cx="9542145" cy="59772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王莽改新：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东汉建立：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光武中兴：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东汉统治危机：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5.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黄巾起义：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15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15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15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14625" y="853440"/>
            <a:ext cx="733234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年，王莽夺权，建立新朝，西汉灭亡。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90925" y="3946525"/>
            <a:ext cx="416052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外戚与宦官交替专权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7655" name="组合 31"/>
          <p:cNvGrpSpPr/>
          <p:nvPr/>
        </p:nvGrpSpPr>
        <p:grpSpPr>
          <a:xfrm>
            <a:off x="1368425" y="119380"/>
            <a:ext cx="4972685" cy="583565"/>
            <a:chOff x="251699" y="908825"/>
            <a:chExt cx="4656656" cy="554388"/>
          </a:xfrm>
        </p:grpSpPr>
        <p:sp>
          <p:nvSpPr>
            <p:cNvPr id="33" name="TextBox 32"/>
            <p:cNvSpPr txBox="1"/>
            <p:nvPr/>
          </p:nvSpPr>
          <p:spPr>
            <a:xfrm>
              <a:off x="1655912" y="908825"/>
              <a:ext cx="3252443" cy="55438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东汉的兴亡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25"/>
              <a:ext cx="1656083" cy="554388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考点五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9" name="TextBox 11"/>
          <p:cNvSpPr txBox="1"/>
          <p:nvPr/>
        </p:nvSpPr>
        <p:spPr>
          <a:xfrm>
            <a:off x="2781300" y="4698365"/>
            <a:ext cx="699389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184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年，张角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领导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黄巾起义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打击了东汉统治，是东汉衰亡的直接原因。</a:t>
            </a:r>
            <a:endParaRPr lang="zh-CN" altLang="en-US" sz="320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7659" name="组合 6"/>
          <p:cNvGrpSpPr/>
          <p:nvPr/>
        </p:nvGrpSpPr>
        <p:grpSpPr>
          <a:xfrm>
            <a:off x="10160000" y="822325"/>
            <a:ext cx="2263775" cy="5985510"/>
            <a:chOff x="6763389" y="560483"/>
            <a:chExt cx="2397358" cy="6247580"/>
          </a:xfrm>
        </p:grpSpPr>
        <p:pic>
          <p:nvPicPr>
            <p:cNvPr id="27710" name="图片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46860" y="560483"/>
              <a:ext cx="2213887" cy="188564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7711" name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92176" y="2437505"/>
              <a:ext cx="2051824" cy="2376161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7712" name="Picture 4" descr="https://pic.wenwen.soso.com/pqpic/wenwenpic/0/20180805131802-81182681_jpeg_300_285_16824/0/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3389" y="4813666"/>
              <a:ext cx="2385689" cy="1994397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3" name="TextBox 7"/>
          <p:cNvSpPr txBox="1"/>
          <p:nvPr/>
        </p:nvSpPr>
        <p:spPr>
          <a:xfrm>
            <a:off x="2781380" y="1662192"/>
            <a:ext cx="4035504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25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年，刘秀，洛阳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13990" y="2428875"/>
            <a:ext cx="723836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光武帝统治后期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，社会比较安定，经济恢复发展，史称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光武中兴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”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。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29" grpId="0"/>
      <p:bldP spid="3" grpId="0"/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7235190" y="2770505"/>
            <a:ext cx="5388610" cy="4368800"/>
            <a:chOff x="11394" y="4363"/>
            <a:chExt cx="8486" cy="6880"/>
          </a:xfrm>
        </p:grpSpPr>
        <p:sp>
          <p:nvSpPr>
            <p:cNvPr id="7" name="文本框 6"/>
            <p:cNvSpPr txBox="1"/>
            <p:nvPr/>
          </p:nvSpPr>
          <p:spPr>
            <a:xfrm>
              <a:off x="11394" y="4363"/>
              <a:ext cx="8487" cy="688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p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历代政府</a:t>
              </a: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对新疆的管理：</a:t>
              </a:r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2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sz="14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1545" y="5158"/>
              <a:ext cx="3456" cy="5011"/>
              <a:chOff x="12055" y="5140"/>
              <a:chExt cx="3456" cy="5011"/>
            </a:xfrm>
          </p:grpSpPr>
          <p:grpSp>
            <p:nvGrpSpPr>
              <p:cNvPr id="28698" name="组合 31"/>
              <p:cNvGrpSpPr/>
              <p:nvPr/>
            </p:nvGrpSpPr>
            <p:grpSpPr>
              <a:xfrm rot="0">
                <a:off x="12055" y="5661"/>
                <a:ext cx="1668" cy="4151"/>
                <a:chOff x="5580513" y="3357651"/>
                <a:chExt cx="786107" cy="2663757"/>
              </a:xfrm>
            </p:grpSpPr>
            <p:sp>
              <p:nvSpPr>
                <p:cNvPr id="29" name="左中括号 28"/>
                <p:cNvSpPr/>
                <p:nvPr/>
              </p:nvSpPr>
              <p:spPr>
                <a:xfrm>
                  <a:off x="6079154" y="3357651"/>
                  <a:ext cx="287466" cy="2663757"/>
                </a:xfrm>
                <a:prstGeom prst="leftBracket">
                  <a:avLst/>
                </a:prstGeom>
                <a:ln w="38100"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直接连接符 30"/>
                <p:cNvCxnSpPr/>
                <p:nvPr/>
              </p:nvCxnSpPr>
              <p:spPr>
                <a:xfrm>
                  <a:off x="6078913" y="4176309"/>
                  <a:ext cx="287466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8" name="流程图: 可选过程 27"/>
                <p:cNvSpPr/>
                <p:nvPr/>
              </p:nvSpPr>
              <p:spPr>
                <a:xfrm>
                  <a:off x="5580513" y="3824736"/>
                  <a:ext cx="431920" cy="1728743"/>
                </a:xfrm>
                <a:prstGeom prst="flowChartAlternateProcess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252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dk1"/>
                      </a:solidFill>
                      <a:effectLst/>
                      <a:uLnTx/>
                      <a:uFillTx/>
                      <a:latin typeface="华文中宋" pitchFamily="2" charset="-122"/>
                      <a:ea typeface="华文中宋" pitchFamily="2" charset="-122"/>
                      <a:cs typeface="+mn-cs"/>
                    </a:rPr>
                    <a:t>管理新疆</a:t>
                  </a:r>
                  <a:endParaRPr kumimoji="0" lang="zh-CN" altLang="en-US" sz="252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dk1"/>
                    </a:solidFill>
                    <a:effectLst/>
                    <a:uLnTx/>
                    <a:uFillTx/>
                    <a:latin typeface="华文中宋" pitchFamily="2" charset="-122"/>
                    <a:ea typeface="华文中宋" pitchFamily="2" charset="-122"/>
                    <a:cs typeface="+mn-cs"/>
                  </a:endParaRPr>
                </a:p>
              </p:txBody>
            </p:sp>
          </p:grpSp>
          <p:cxnSp>
            <p:nvCxnSpPr>
              <p:cNvPr id="34" name="直接连接符 33"/>
              <p:cNvCxnSpPr/>
              <p:nvPr/>
            </p:nvCxnSpPr>
            <p:spPr>
              <a:xfrm>
                <a:off x="13113" y="8451"/>
                <a:ext cx="907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圆角矩形 35"/>
              <p:cNvSpPr/>
              <p:nvPr/>
            </p:nvSpPr>
            <p:spPr>
              <a:xfrm>
                <a:off x="13614" y="6580"/>
                <a:ext cx="1549" cy="714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52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dk1"/>
                    </a:solidFill>
                    <a:effectLst/>
                    <a:uLnTx/>
                    <a:uFillTx/>
                    <a:latin typeface="华文中宋" pitchFamily="2" charset="-122"/>
                    <a:ea typeface="华文中宋" pitchFamily="2" charset="-122"/>
                    <a:cs typeface="+mn-cs"/>
                  </a:rPr>
                  <a:t>唐朝</a:t>
                </a:r>
                <a:endPara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华文中宋" pitchFamily="2" charset="-122"/>
                  <a:ea typeface="华文中宋" pitchFamily="2" charset="-122"/>
                  <a:cs typeface="+mn-cs"/>
                </a:endParaRPr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13723" y="8033"/>
                <a:ext cx="1549" cy="714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52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dk1"/>
                    </a:solidFill>
                    <a:effectLst/>
                    <a:uLnTx/>
                    <a:uFillTx/>
                    <a:latin typeface="华文中宋" pitchFamily="2" charset="-122"/>
                    <a:ea typeface="华文中宋" pitchFamily="2" charset="-122"/>
                    <a:cs typeface="+mn-cs"/>
                  </a:rPr>
                  <a:t>清朝</a:t>
                </a:r>
                <a:endPara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华文中宋" pitchFamily="2" charset="-122"/>
                  <a:ea typeface="华文中宋" pitchFamily="2" charset="-122"/>
                  <a:cs typeface="+mn-cs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>
              <a:xfrm>
                <a:off x="13723" y="9437"/>
                <a:ext cx="1788" cy="714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dk1"/>
                    </a:solidFill>
                    <a:effectLst/>
                    <a:uLnTx/>
                    <a:uFillTx/>
                    <a:latin typeface="华文中宋" pitchFamily="2" charset="-122"/>
                    <a:ea typeface="华文中宋" pitchFamily="2" charset="-122"/>
                    <a:cs typeface="+mn-cs"/>
                  </a:rPr>
                  <a:t>新中国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华文中宋" pitchFamily="2" charset="-122"/>
                  <a:ea typeface="华文中宋" pitchFamily="2" charset="-122"/>
                  <a:cs typeface="+mn-cs"/>
                </a:endParaRPr>
              </a:p>
            </p:txBody>
          </p:sp>
          <p:sp>
            <p:nvSpPr>
              <p:cNvPr id="3" name="圆角矩形 2"/>
              <p:cNvSpPr/>
              <p:nvPr/>
            </p:nvSpPr>
            <p:spPr>
              <a:xfrm>
                <a:off x="13614" y="5140"/>
                <a:ext cx="1549" cy="714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52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dk1"/>
                    </a:solidFill>
                    <a:effectLst/>
                    <a:uLnTx/>
                    <a:uFillTx/>
                    <a:latin typeface="华文中宋" pitchFamily="2" charset="-122"/>
                    <a:ea typeface="华文中宋" pitchFamily="2" charset="-122"/>
                    <a:cs typeface="+mn-cs"/>
                  </a:rPr>
                  <a:t>西汉</a:t>
                </a:r>
                <a:endPara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华文中宋" pitchFamily="2" charset="-122"/>
                  <a:ea typeface="华文中宋" pitchFamily="2" charset="-122"/>
                  <a:cs typeface="+mn-cs"/>
                </a:endParaRPr>
              </a:p>
            </p:txBody>
          </p:sp>
        </p:grpSp>
      </p:grpSp>
      <p:sp>
        <p:nvSpPr>
          <p:cNvPr id="19" name="TextBox 18"/>
          <p:cNvSpPr txBox="1"/>
          <p:nvPr/>
        </p:nvSpPr>
        <p:spPr>
          <a:xfrm>
            <a:off x="472440" y="2557145"/>
            <a:ext cx="6533515" cy="439991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目的：</a:t>
            </a: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经过：</a:t>
            </a: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影响：</a:t>
            </a: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7315889" y="284737"/>
            <a:ext cx="5121221" cy="2412108"/>
            <a:chOff x="9268" y="2598"/>
            <a:chExt cx="4851" cy="3509"/>
          </a:xfrm>
        </p:grpSpPr>
        <p:pic>
          <p:nvPicPr>
            <p:cNvPr id="27656" name="图片 237570" descr="ZS025106"/>
            <p:cNvPicPr>
              <a:picLocks noChangeAspect="1" noChangeArrowheads="1"/>
            </p:cNvPicPr>
            <p:nvPr/>
          </p:nvPicPr>
          <p:blipFill>
            <a:blip r:embed="rId1"/>
            <a:srcRect t="12349" b="12556"/>
            <a:stretch>
              <a:fillRect/>
            </a:stretch>
          </p:blipFill>
          <p:spPr bwMode="auto">
            <a:xfrm>
              <a:off x="9268" y="2598"/>
              <a:ext cx="4738" cy="303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7657" name="文本框 237571"/>
            <p:cNvSpPr txBox="1">
              <a:spLocks noChangeArrowheads="1"/>
            </p:cNvSpPr>
            <p:nvPr/>
          </p:nvSpPr>
          <p:spPr bwMode="auto">
            <a:xfrm>
              <a:off x="9369" y="5411"/>
              <a:ext cx="4750" cy="69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rPr>
                <a:t>张骞</a:t>
              </a:r>
              <a:r>
                <a: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rPr>
                <a:t>拜别</a:t>
              </a:r>
              <a:r>
                <a: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rPr>
                <a:t>汉武帝</a:t>
              </a:r>
              <a:r>
                <a: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rPr>
                <a:t>出使西域</a:t>
              </a:r>
              <a:endPara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endParaRPr>
            </a:p>
          </p:txBody>
        </p:sp>
      </p:grpSp>
      <p:grpSp>
        <p:nvGrpSpPr>
          <p:cNvPr id="28676" name="组合 15"/>
          <p:cNvGrpSpPr/>
          <p:nvPr/>
        </p:nvGrpSpPr>
        <p:grpSpPr>
          <a:xfrm>
            <a:off x="1258332" y="123270"/>
            <a:ext cx="5590699" cy="551259"/>
            <a:chOff x="111913" y="900873"/>
            <a:chExt cx="5324147" cy="525946"/>
          </a:xfrm>
        </p:grpSpPr>
        <p:sp>
          <p:nvSpPr>
            <p:cNvPr id="17" name="TextBox 16"/>
            <p:cNvSpPr txBox="1"/>
            <p:nvPr/>
          </p:nvSpPr>
          <p:spPr>
            <a:xfrm>
              <a:off x="1259604" y="908824"/>
              <a:ext cx="4176456" cy="51799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汉通西域和丝绸之路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五边形 17"/>
            <p:cNvSpPr/>
            <p:nvPr/>
          </p:nvSpPr>
          <p:spPr>
            <a:xfrm>
              <a:off x="111913" y="900873"/>
              <a:ext cx="1655660" cy="504136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考点六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28677" name="组合 14"/>
          <p:cNvGrpSpPr/>
          <p:nvPr/>
        </p:nvGrpSpPr>
        <p:grpSpPr>
          <a:xfrm>
            <a:off x="609600" y="651510"/>
            <a:ext cx="6144260" cy="1432560"/>
            <a:chOff x="6156109" y="-179978"/>
            <a:chExt cx="3401417" cy="1363956"/>
          </a:xfrm>
        </p:grpSpPr>
        <p:sp>
          <p:nvSpPr>
            <p:cNvPr id="28702" name="横卷形 174095" descr="224"/>
            <p:cNvSpPr/>
            <p:nvPr/>
          </p:nvSpPr>
          <p:spPr>
            <a:xfrm>
              <a:off x="6156109" y="-179978"/>
              <a:ext cx="3401417" cy="1363956"/>
            </a:xfrm>
            <a:prstGeom prst="horizontalScroll">
              <a:avLst>
                <a:gd name="adj" fmla="val 12500"/>
              </a:avLst>
            </a:prstGeom>
            <a:blipFill rotWithShape="1">
              <a:blip r:embed="rId2"/>
              <a:stretch>
                <a:fillRect/>
              </a:stretch>
            </a:blipFill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p>
              <a:pPr eaLnBrk="1" hangingPunct="1">
                <a:buFont typeface="Arial" panose="020B0604020202020204" pitchFamily="34" charset="0"/>
              </a:pPr>
              <a:endParaRPr lang="en-US" altLang="zh-CN" sz="294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703" name="矩形 13"/>
            <p:cNvSpPr/>
            <p:nvPr/>
          </p:nvSpPr>
          <p:spPr>
            <a:xfrm>
              <a:off x="6312189" y="77577"/>
              <a:ext cx="3153236" cy="94739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eaLnBrk="1" hangingPunct="1">
                <a:buFont typeface="Arial" panose="020B0604020202020204" pitchFamily="34" charset="0"/>
              </a:pPr>
              <a:r>
                <a:rPr lang="zh-CN" altLang="en-US" sz="2940" b="1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凿空</a:t>
              </a:r>
              <a:r>
                <a:rPr lang="zh-CN" altLang="en-US" sz="2940" b="1" dirty="0">
                  <a:latin typeface="微软雅黑" panose="020B0503020204020204" charset="-122"/>
                  <a:ea typeface="微软雅黑" panose="020B0503020204020204" charset="-122"/>
                </a:rPr>
                <a:t>西域，其后使往者皆称</a:t>
              </a:r>
              <a:r>
                <a:rPr lang="zh-CN" altLang="en-US" sz="2940" b="1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博望侯</a:t>
              </a:r>
              <a:r>
                <a:rPr lang="zh-CN" altLang="en-US" sz="2940" b="1" dirty="0">
                  <a:latin typeface="微软雅黑" panose="020B0503020204020204" charset="-122"/>
                  <a:ea typeface="微软雅黑" panose="020B0503020204020204" charset="-122"/>
                </a:rPr>
                <a:t> 。</a:t>
              </a:r>
              <a:r>
                <a:rPr lang="en-US" altLang="zh-CN" sz="2520" b="1" dirty="0">
                  <a:latin typeface="微软雅黑" panose="020B0503020204020204" charset="-122"/>
                  <a:ea typeface="微软雅黑" panose="020B0503020204020204" charset="-122"/>
                </a:rPr>
                <a:t>——《</a:t>
              </a:r>
              <a:r>
                <a:rPr lang="zh-CN" altLang="en-US" sz="2520" b="1" dirty="0">
                  <a:latin typeface="微软雅黑" panose="020B0503020204020204" charset="-122"/>
                  <a:ea typeface="微软雅黑" panose="020B0503020204020204" charset="-122"/>
                </a:rPr>
                <a:t>史记</a:t>
              </a:r>
              <a:r>
                <a:rPr lang="en-US" altLang="zh-CN" sz="2520" b="1" dirty="0">
                  <a:latin typeface="微软雅黑" panose="020B0503020204020204" charset="-122"/>
                  <a:ea typeface="微软雅黑" panose="020B0503020204020204" charset="-122"/>
                </a:rPr>
                <a:t>》 </a:t>
              </a:r>
              <a:endParaRPr lang="en-US" altLang="zh-CN" sz="252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434069" y="2557145"/>
            <a:ext cx="4537234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第一次联合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月氏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夹击匈奴；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68676" y="3079354"/>
            <a:ext cx="5444014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第二次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加强与西域各国的联系；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70569" y="4068445"/>
            <a:ext cx="3705463" cy="4781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第一次：前</a:t>
            </a:r>
            <a:r>
              <a:rPr lang="en-US" altLang="zh-CN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138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年；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70569" y="4564856"/>
            <a:ext cx="6444139" cy="4781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第二次：前</a:t>
            </a:r>
            <a:r>
              <a:rPr lang="en-US" altLang="zh-CN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119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年，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漠北战役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扫除障碍；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0005" y="5474256"/>
            <a:ext cx="5444014" cy="8655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60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年，西汉设立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西域都护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新疆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正式隶属中央；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10244" y="6457156"/>
            <a:ext cx="4877276" cy="4502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ts val="2800"/>
              </a:lnSpc>
            </a:pPr>
            <a:r>
              <a:rPr lang="en-US" altLang="zh-CN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为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丝绸之路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开通创造了条件；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304496" y="4211876"/>
            <a:ext cx="3250406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设安西、北庭都护府；</a:t>
            </a:r>
            <a:endParaRPr lang="zh-CN" altLang="en-US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304496" y="5013722"/>
            <a:ext cx="2646998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乾隆设伊犁将军；</a:t>
            </a:r>
            <a:endParaRPr lang="zh-CN" altLang="en-US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304496" y="5474256"/>
            <a:ext cx="2570321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2.1884</a:t>
            </a:r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年设行省；</a:t>
            </a:r>
            <a:endParaRPr lang="zh-CN" altLang="en-US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525794" y="6077744"/>
            <a:ext cx="3250406" cy="8299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实行民族区域自治，</a:t>
            </a:r>
            <a:endParaRPr lang="en-US" altLang="zh-CN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设新疆维吾尔族自治区；</a:t>
            </a:r>
            <a:endParaRPr lang="zh-CN" altLang="en-US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"/>
          <p:cNvSpPr txBox="1"/>
          <p:nvPr/>
        </p:nvSpPr>
        <p:spPr>
          <a:xfrm>
            <a:off x="1735296" y="1472645"/>
            <a:ext cx="5367338" cy="995045"/>
          </a:xfrm>
          <a:prstGeom prst="rect">
            <a:avLst/>
          </a:prstGeom>
          <a:solidFill>
            <a:srgbClr val="00B0F0"/>
          </a:solidFill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p>
            <a:pPr indent="266700">
              <a:buFont typeface="Arial" panose="020B0604020202020204" pitchFamily="34" charset="0"/>
            </a:pPr>
            <a:r>
              <a:rPr lang="zh-CN" altLang="en-US" sz="294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热爱祖国、勇于开拓的精神，</a:t>
            </a:r>
            <a:endParaRPr lang="zh-CN" altLang="en-US" sz="2940" b="1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  <a:p>
            <a:pPr indent="266700">
              <a:buFont typeface="Arial" panose="020B0604020202020204" pitchFamily="34" charset="0"/>
            </a:pPr>
            <a:r>
              <a:rPr lang="zh-CN" altLang="en-US" sz="294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英勇顽强、矢志不渝的意志。</a:t>
            </a:r>
            <a:endParaRPr lang="zh-CN" altLang="en-US" sz="2940" b="1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4" name="TextBox 39"/>
          <p:cNvSpPr txBox="1"/>
          <p:nvPr/>
        </p:nvSpPr>
        <p:spPr>
          <a:xfrm>
            <a:off x="9373711" y="3275410"/>
            <a:ext cx="3250406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设西域都护，隶属中央；</a:t>
            </a:r>
            <a:endParaRPr lang="zh-CN" altLang="en-US" sz="24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/>
      <p:bldP spid="21" grpId="0"/>
      <p:bldP spid="22" grpId="0"/>
      <p:bldP spid="23" grpId="0"/>
      <p:bldP spid="24" grpId="0"/>
      <p:bldP spid="25" grpId="0"/>
      <p:bldP spid="41" grpId="0"/>
      <p:bldP spid="42" grpId="0"/>
      <p:bldP spid="43" grpId="0"/>
      <p:bldP spid="44" grpId="0"/>
      <p:bldP spid="47" grpId="0" bldLvl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698" name="组合 15"/>
          <p:cNvGrpSpPr/>
          <p:nvPr/>
        </p:nvGrpSpPr>
        <p:grpSpPr>
          <a:xfrm>
            <a:off x="1365885" y="101680"/>
            <a:ext cx="5632371" cy="564594"/>
            <a:chOff x="72325" y="888085"/>
            <a:chExt cx="5363735" cy="538733"/>
          </a:xfrm>
        </p:grpSpPr>
        <p:sp>
          <p:nvSpPr>
            <p:cNvPr id="17" name="TextBox 16"/>
            <p:cNvSpPr txBox="1"/>
            <p:nvPr/>
          </p:nvSpPr>
          <p:spPr>
            <a:xfrm>
              <a:off x="1259680" y="908761"/>
              <a:ext cx="4176380" cy="51805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汉通西域和丝绸之路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五边形 17"/>
            <p:cNvSpPr/>
            <p:nvPr/>
          </p:nvSpPr>
          <p:spPr>
            <a:xfrm>
              <a:off x="72325" y="888085"/>
              <a:ext cx="1655631" cy="504196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考点七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13" name="Image0052.jpe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959485" y="792480"/>
            <a:ext cx="11229340" cy="2645410"/>
          </a:xfrm>
          <a:prstGeom prst="rect">
            <a:avLst/>
          </a:prstGeom>
          <a:ln>
            <a:solidFill>
              <a:srgbClr val="C0000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897255" y="3676015"/>
            <a:ext cx="11219180" cy="1568450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时期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: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路线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: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评价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: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18294" y="3675936"/>
            <a:ext cx="3930491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西汉</a:t>
            </a:r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张骞通西域后</a:t>
            </a:r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  <a:endParaRPr lang="en-US" altLang="zh-CN" sz="3200" b="1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18055" y="4180840"/>
            <a:ext cx="969708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长安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→河西走廊、今新疆地区→西亚→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欧洲（大秦即罗马）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53920" y="4722495"/>
            <a:ext cx="95027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古代东西方往来的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大动脉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，促进了东西方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经济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文化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交流。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9485" y="5451475"/>
            <a:ext cx="11043285" cy="52197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海上丝绸之路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：汉武帝以后，西汉商人开辟了海上丝绸之路。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959485" y="6066155"/>
            <a:ext cx="10956290" cy="9531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班超经营西域：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东汉明帝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时，加强了内地与西域的联系；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                 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派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甘英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出使大秦，开辟了通往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西亚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的道路。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" name="线形标注 3(带强调线) 1"/>
          <p:cNvSpPr/>
          <p:nvPr/>
        </p:nvSpPr>
        <p:spPr>
          <a:xfrm>
            <a:off x="8772525" y="2640330"/>
            <a:ext cx="3782060" cy="1540510"/>
          </a:xfrm>
          <a:prstGeom prst="accentCallout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玄奘天竺取经；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四大发明传到西方；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佛教传入中国；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4.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阿拉伯数字传到西方。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 bldLvl="0" animBg="1"/>
      <p:bldP spid="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2770" name="组合 15"/>
          <p:cNvGrpSpPr/>
          <p:nvPr/>
        </p:nvGrpSpPr>
        <p:grpSpPr>
          <a:xfrm>
            <a:off x="1377315" y="104775"/>
            <a:ext cx="4166870" cy="542925"/>
            <a:chOff x="25058" y="908825"/>
            <a:chExt cx="3754913" cy="517995"/>
          </a:xfrm>
        </p:grpSpPr>
        <p:sp>
          <p:nvSpPr>
            <p:cNvPr id="10" name="TextBox 9"/>
            <p:cNvSpPr txBox="1"/>
            <p:nvPr/>
          </p:nvSpPr>
          <p:spPr>
            <a:xfrm>
              <a:off x="1259767" y="908825"/>
              <a:ext cx="2520204" cy="51799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秦汉文化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五边形 10"/>
            <p:cNvSpPr/>
            <p:nvPr/>
          </p:nvSpPr>
          <p:spPr>
            <a:xfrm>
              <a:off x="25058" y="908825"/>
              <a:ext cx="1655273" cy="504136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</a:t>
              </a: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八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527050" y="727075"/>
          <a:ext cx="11981815" cy="622744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521970"/>
                <a:gridCol w="622300"/>
                <a:gridCol w="7353300"/>
                <a:gridCol w="3484245"/>
              </a:tblGrid>
              <a:tr h="107188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科技</a:t>
                      </a:r>
                      <a:endParaRPr lang="zh-CN" altLang="en-US" sz="28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造</a:t>
                      </a:r>
                      <a:endParaRPr lang="en-US" altLang="zh-CN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纸</a:t>
                      </a:r>
                      <a:endParaRPr lang="en-US" altLang="zh-CN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术</a:t>
                      </a:r>
                      <a:endParaRPr lang="zh-CN" altLang="en-US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endParaRPr lang="zh-CN" altLang="en-US" sz="252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 rowSpan="3">
                  <a:txBody>
                    <a:bodyPr/>
                    <a:lstStyle/>
                    <a:p>
                      <a:r>
                        <a:rPr lang="zh-CN" altLang="en-US" sz="28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秦汉科技领先的原因：</a:t>
                      </a:r>
                      <a:endParaRPr lang="zh-CN" altLang="en-US" sz="28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</a:tr>
              <a:tr h="1264285">
                <a:tc vMerge="1">
                  <a:tcPr/>
                </a:tc>
                <a:tc rowSpan="2">
                  <a:txBody>
                    <a:bodyPr/>
                    <a:lstStyle/>
                    <a:p>
                      <a:pPr algn="ctr"/>
                      <a:endParaRPr lang="en-US" altLang="zh-CN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医</a:t>
                      </a:r>
                      <a:endParaRPr lang="en-US" altLang="zh-CN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学</a:t>
                      </a:r>
                      <a:endParaRPr lang="zh-CN" altLang="en-US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 vMerge="1">
                  <a:tcPr/>
                </a:tc>
              </a:tr>
              <a:tr h="875665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 vMerge="1">
                  <a:tcPr/>
                </a:tc>
              </a:tr>
              <a:tr h="87503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宗教</a:t>
                      </a:r>
                      <a:endParaRPr lang="zh-CN" altLang="en-US" sz="28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佛教</a:t>
                      </a:r>
                      <a:endParaRPr lang="zh-CN" altLang="en-US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 rowSpan="2">
                  <a:txBody>
                    <a:bodyPr/>
                    <a:lstStyle/>
                    <a:p>
                      <a:endParaRPr lang="zh-CN" altLang="en-US" sz="21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zh-CN" altLang="en-US" sz="21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zh-CN" altLang="en-US" sz="21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r>
                        <a:rPr lang="zh-CN" altLang="en-US" sz="21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相同点：</a:t>
                      </a:r>
                      <a:endParaRPr lang="zh-CN" altLang="en-US" sz="21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</a:tr>
              <a:tr h="875665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道教</a:t>
                      </a:r>
                      <a:endParaRPr lang="zh-CN" altLang="en-US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 vMerge="1">
                  <a:tcPr/>
                </a:tc>
              </a:tr>
              <a:tr h="12649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史学</a:t>
                      </a:r>
                      <a:endParaRPr lang="zh-CN" altLang="en-US" sz="28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《</a:t>
                      </a:r>
                      <a:r>
                        <a:rPr lang="zh-CN" altLang="en-US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史记</a:t>
                      </a:r>
                      <a:r>
                        <a:rPr lang="en-US" altLang="zh-CN" sz="24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》</a:t>
                      </a:r>
                      <a:endParaRPr lang="en-US" altLang="zh-CN" sz="240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r>
                        <a:rPr lang="zh-CN" altLang="en-US" sz="252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作者：</a:t>
                      </a:r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r>
                        <a:rPr lang="zh-CN" altLang="en-US" sz="252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内容：</a:t>
                      </a:r>
                      <a:endParaRPr lang="en-US" altLang="zh-CN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r>
                        <a:rPr lang="zh-CN" altLang="en-US" sz="252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影响：</a:t>
                      </a:r>
                      <a:endParaRPr lang="zh-CN" altLang="en-US" sz="2520" b="1" dirty="0" smtClean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  <a:tc>
                  <a:txBody>
                    <a:bodyPr/>
                    <a:lstStyle/>
                    <a:p>
                      <a:endParaRPr lang="zh-CN" altLang="en-US" sz="252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08" marR="96008" marT="48011" marB="48011"/>
                </a:tc>
              </a:tr>
            </a:tbl>
          </a:graphicData>
        </a:graphic>
      </p:graphicFrame>
      <p:sp>
        <p:nvSpPr>
          <p:cNvPr id="13" name="矩形 12"/>
          <p:cNvSpPr/>
          <p:nvPr/>
        </p:nvSpPr>
        <p:spPr>
          <a:xfrm>
            <a:off x="1713945" y="941705"/>
            <a:ext cx="5444014" cy="8655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西汉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时期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发明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造纸术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altLang="zh-CN" sz="252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东汉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蔡伦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改进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造纸术</a:t>
            </a:r>
            <a:r>
              <a:rPr lang="en-US" altLang="zh-CN" sz="2205" b="1" dirty="0"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205" b="1" dirty="0">
                <a:latin typeface="微软雅黑" panose="020B0503020204020204" charset="-122"/>
                <a:ea typeface="微软雅黑" panose="020B0503020204020204" charset="-122"/>
              </a:rPr>
              <a:t>植物纤维纸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45615" y="3168015"/>
            <a:ext cx="719328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东汉“神医”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华佗擅长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外科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手术</a:t>
            </a:r>
            <a:r>
              <a:rPr lang="en-US" altLang="zh-CN" sz="2520" b="1" dirty="0"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制成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麻沸散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，编制“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五禽戏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”。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82115" y="2143125"/>
            <a:ext cx="725678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东汉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医圣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张仲景</a:t>
            </a:r>
            <a:r>
              <a:rPr lang="en-US" altLang="zh-CN" sz="2520" b="1" dirty="0"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伤寒杂病论</a:t>
            </a:r>
            <a:r>
              <a:rPr lang="en-US" altLang="zh-CN" sz="2520" b="1" dirty="0">
                <a:latin typeface="微软雅黑" panose="020B0503020204020204" charset="-122"/>
                <a:ea typeface="微软雅黑" panose="020B0503020204020204" charset="-122"/>
              </a:rPr>
              <a:t>》,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阐述中医理论和治病原则</a:t>
            </a:r>
            <a:r>
              <a:rPr lang="en-US" altLang="zh-CN" sz="2520" b="1" dirty="0"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提出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对症治疗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和“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治未病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”理论。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727835" y="4092575"/>
            <a:ext cx="7243445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起源于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古印度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西汉末年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由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丝绸之路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传入我国，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东汉明帝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时传播开来。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78000" y="4958080"/>
            <a:ext cx="645668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东汉末年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，起源中国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四川青城山。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张角创立太平道，张陵创立五斗米道。注重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现实。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640330" y="5823585"/>
            <a:ext cx="5770245" cy="12528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西汉史学家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司马迁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altLang="zh-CN" sz="252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记述从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黄帝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到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汉武帝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时期的历史</a:t>
            </a:r>
            <a:endParaRPr lang="en-US" altLang="zh-CN" sz="252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是我国第一部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纪传体</a:t>
            </a:r>
            <a:r>
              <a:rPr lang="zh-CN" altLang="en-US" sz="252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通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史。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线形标注 3(带边框和强调线) 19"/>
          <p:cNvSpPr/>
          <p:nvPr/>
        </p:nvSpPr>
        <p:spPr>
          <a:xfrm>
            <a:off x="9168130" y="5823585"/>
            <a:ext cx="3187700" cy="1210310"/>
          </a:xfrm>
          <a:prstGeom prst="accentBorderCallout3">
            <a:avLst>
              <a:gd name="adj1" fmla="val 50538"/>
              <a:gd name="adj2" fmla="val -2773"/>
              <a:gd name="adj3" fmla="val 97061"/>
              <a:gd name="adj4" fmla="val -3725"/>
              <a:gd name="adj5" fmla="val 97901"/>
              <a:gd name="adj6" fmla="val -2908"/>
              <a:gd name="adj7" fmla="val 72717"/>
              <a:gd name="adj8" fmla="val -536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华文中宋" pitchFamily="2" charset="-122"/>
                <a:ea typeface="华文中宋" pitchFamily="2" charset="-122"/>
                <a:cs typeface="+mn-cs"/>
              </a:rPr>
              <a:t>鲁迅评价《史记》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华文中宋" pitchFamily="2" charset="-122"/>
                <a:ea typeface="华文中宋" pitchFamily="2" charset="-122"/>
                <a:cs typeface="+mn-cs"/>
              </a:rPr>
              <a:t>：</a:t>
            </a: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华文中宋" pitchFamily="2" charset="-122"/>
              <a:ea typeface="华文中宋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华文中宋" pitchFamily="2" charset="-122"/>
                <a:ea typeface="华文中宋" pitchFamily="2" charset="-122"/>
                <a:cs typeface="+mn-cs"/>
              </a:rPr>
              <a:t>“史家之绝唱，无韵之离骚”。</a:t>
            </a:r>
            <a:endParaRPr kumimoji="0" lang="en-US" altLang="zh-CN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华文中宋" pitchFamily="2" charset="-122"/>
              <a:ea typeface="华文中宋" pitchFamily="2" charset="-122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5185" y="1201024"/>
            <a:ext cx="2948701" cy="1568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国家统一社会安定；</a:t>
            </a:r>
            <a:endParaRPr lang="en-US" altLang="zh-CN" sz="24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对外交往频繁；</a:t>
            </a:r>
            <a:endParaRPr lang="en-US" altLang="zh-CN" sz="24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民族融合加强；</a:t>
            </a:r>
            <a:endParaRPr lang="en-US" altLang="zh-CN" sz="24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统治者重视教育。</a:t>
            </a:r>
            <a:endParaRPr lang="zh-CN" altLang="en-US" sz="24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68130" y="5307330"/>
            <a:ext cx="3100705" cy="4311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205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都符合统治者的需要。</a:t>
            </a:r>
            <a:endParaRPr lang="zh-CN" altLang="en-US" sz="2205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168130" y="2807335"/>
            <a:ext cx="2416810" cy="2188210"/>
            <a:chOff x="14438" y="4421"/>
            <a:chExt cx="3806" cy="3446"/>
          </a:xfrm>
        </p:grpSpPr>
        <p:pic>
          <p:nvPicPr>
            <p:cNvPr id="31746" name="19flsr59.jpg" descr="说明: id:2147513843;FounderCES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38" y="4421"/>
              <a:ext cx="3807" cy="34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</p:pic>
        <p:sp>
          <p:nvSpPr>
            <p:cNvPr id="2" name="文本框 1"/>
            <p:cNvSpPr txBox="1"/>
            <p:nvPr/>
          </p:nvSpPr>
          <p:spPr>
            <a:xfrm>
              <a:off x="14440" y="4444"/>
              <a:ext cx="1650" cy="652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p>
              <a:r>
                <a:rPr lang="zh-CN" altLang="en-US" b="1">
                  <a:latin typeface="黑体" panose="02010609060101010101" pitchFamily="49" charset="-122"/>
                  <a:ea typeface="黑体" panose="02010609060101010101" pitchFamily="49" charset="-122"/>
                </a:rPr>
                <a:t>张仲景</a:t>
              </a:r>
              <a:endParaRPr lang="zh-CN" altLang="en-US" b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9" grpId="0"/>
      <p:bldP spid="20" grpId="0" bldLvl="0" animBg="1"/>
      <p:bldP spid="21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01370" y="1331595"/>
            <a:ext cx="11550650" cy="3629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3795" name="组合 7"/>
          <p:cNvGrpSpPr/>
          <p:nvPr/>
        </p:nvGrpSpPr>
        <p:grpSpPr>
          <a:xfrm>
            <a:off x="1940560" y="113030"/>
            <a:ext cx="10601960" cy="607695"/>
            <a:chOff x="323705" y="107089"/>
            <a:chExt cx="8982229" cy="579054"/>
          </a:xfrm>
        </p:grpSpPr>
        <p:sp>
          <p:nvSpPr>
            <p:cNvPr id="33820" name="Text Box 13"/>
            <p:cNvSpPr txBox="1"/>
            <p:nvPr/>
          </p:nvSpPr>
          <p:spPr>
            <a:xfrm>
              <a:off x="323705" y="188774"/>
              <a:ext cx="8982229" cy="49736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r>
                <a:rPr lang="en-US" altLang="zh-CN" sz="2205" dirty="0">
                  <a:solidFill>
                    <a:srgbClr val="FF0000"/>
                  </a:solidFill>
                  <a:latin typeface="Arial" panose="020B0604020202020204" pitchFamily="34" charset="0"/>
                </a:rPr>
                <a:t>                                                                                                           </a:t>
              </a:r>
              <a:r>
                <a:rPr lang="en-US" altLang="zh-CN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【</a:t>
              </a:r>
              <a:r>
                <a:rPr lang="zh-CN" altLang="en-US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时空坐标</a:t>
              </a:r>
              <a:r>
                <a:rPr lang="en-US" altLang="zh-CN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】</a:t>
              </a:r>
              <a:endParaRPr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7" name="Picture 13" descr="122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771579" y="107089"/>
              <a:ext cx="5288050" cy="49396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9" name="TextBox 8"/>
          <p:cNvSpPr txBox="1"/>
          <p:nvPr/>
        </p:nvSpPr>
        <p:spPr>
          <a:xfrm>
            <a:off x="2967990" y="2164080"/>
            <a:ext cx="2058035" cy="542925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635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焚书坑儒</a:t>
            </a:r>
            <a:endParaRPr kumimoji="0" lang="zh-CN" altLang="en-US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45555" y="2164080"/>
            <a:ext cx="4653280" cy="542925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635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罢黜百家，独尊儒术</a:t>
            </a:r>
            <a:endParaRPr kumimoji="0" lang="zh-CN" altLang="en-US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20105" y="3373634"/>
            <a:ext cx="756053" cy="1383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秦王嬴政统一全国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36322" y="3373634"/>
            <a:ext cx="756053" cy="10604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陈胜吴广起义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06410" y="3373634"/>
            <a:ext cx="756053" cy="7372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秦朝灭亡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22653" y="3373634"/>
            <a:ext cx="756053" cy="10604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刘邦建立汉朝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690293" y="3373634"/>
            <a:ext cx="756053" cy="10604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张骞出使西域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22765" y="3373755"/>
            <a:ext cx="883920" cy="1383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FF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西汉设西域都护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15812" name="Text Box 4"/>
          <p:cNvSpPr txBox="1">
            <a:spLocks noChangeArrowheads="1"/>
          </p:cNvSpPr>
          <p:nvPr/>
        </p:nvSpPr>
        <p:spPr bwMode="auto">
          <a:xfrm>
            <a:off x="457835" y="878205"/>
            <a:ext cx="12075795" cy="60890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935" b="1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1.</a:t>
            </a:r>
            <a:r>
              <a:rPr lang="zh-CN" altLang="en-US" sz="2935" b="1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如何评价秦始皇</a:t>
            </a:r>
            <a:r>
              <a:rPr lang="en-US" altLang="zh-CN" sz="2935" b="1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?</a:t>
            </a:r>
            <a:endParaRPr kumimoji="0" lang="en-US" altLang="zh-CN" sz="2935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如何评价汉武帝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?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61975" y="2908300"/>
            <a:ext cx="1138237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过</a:t>
            </a:r>
            <a:r>
              <a:rPr lang="en-US" altLang="zh-CN" sz="280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80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他为加强思想控制而“焚书坑儒”，使中国文化遭到很大破坏，修建长城等工程使得徭役繁重，人民苦不堪言。</a:t>
            </a:r>
            <a:endParaRPr lang="en-US" altLang="zh-CN" sz="2800" b="1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但总体来说他功大于过，对中国历史影响深远。</a:t>
            </a:r>
            <a:endParaRPr lang="zh-CN" altLang="en-US" sz="28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4820" name="组合 3"/>
          <p:cNvGrpSpPr/>
          <p:nvPr/>
        </p:nvGrpSpPr>
        <p:grpSpPr>
          <a:xfrm>
            <a:off x="1940243" y="123349"/>
            <a:ext cx="10454005" cy="597535"/>
            <a:chOff x="323705" y="116770"/>
            <a:chExt cx="9956358" cy="569369"/>
          </a:xfrm>
        </p:grpSpPr>
        <p:sp>
          <p:nvSpPr>
            <p:cNvPr id="34824" name="Text Box 13"/>
            <p:cNvSpPr txBox="1"/>
            <p:nvPr/>
          </p:nvSpPr>
          <p:spPr>
            <a:xfrm>
              <a:off x="323705" y="188773"/>
              <a:ext cx="9956358" cy="4973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r>
                <a:rPr lang="en-US" altLang="zh-CN" sz="2205" dirty="0">
                  <a:solidFill>
                    <a:srgbClr val="FF0000"/>
                  </a:solidFill>
                  <a:latin typeface="Arial" panose="020B0604020202020204" pitchFamily="34" charset="0"/>
                </a:rPr>
                <a:t>                                                                                                          </a:t>
              </a:r>
              <a:r>
                <a:rPr lang="en-US" altLang="zh-CN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【</a:t>
              </a:r>
              <a:r>
                <a:rPr lang="zh-CN" altLang="en-US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历史评价</a:t>
              </a:r>
              <a:r>
                <a:rPr lang="en-US" altLang="zh-CN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】</a:t>
              </a:r>
              <a:endParaRPr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6" name="Picture 13" descr="122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2123960" y="116770"/>
              <a:ext cx="5288050" cy="49396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7" name="矩形 6"/>
          <p:cNvSpPr/>
          <p:nvPr/>
        </p:nvSpPr>
        <p:spPr>
          <a:xfrm>
            <a:off x="561975" y="1981200"/>
            <a:ext cx="11678285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</a:t>
            </a:r>
            <a:r>
              <a:rPr lang="en-US" altLang="zh-CN" sz="252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52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中国历史上的第一位皇帝，被称为“千古一帝”。统一了六国，建立中央集权统治，统一文字、度量衡，北御匈奴、开发南疆，是一位政绩斐然的帝王。</a:t>
            </a:r>
            <a:endParaRPr lang="zh-CN" altLang="en-US" sz="2520" b="1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61975" y="5108575"/>
            <a:ext cx="1197229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52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功</a:t>
            </a:r>
            <a:r>
              <a:rPr lang="zh-CN" altLang="en-US" sz="252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：汉武帝是中国历史上具有雄才大略的皇帝，他的大一统措施增强了西汉的国力，中央集权空前加强，政治、经济、文化呈现繁荣景象，西汉进入最强盛的时期。</a:t>
            </a:r>
            <a:endParaRPr lang="zh-CN" altLang="en-US" sz="252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61975" y="5974080"/>
            <a:ext cx="11618595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过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：他晚年连年征战，耗费民力、物力，使社会出现动荡。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但总体来说他是一位有作为的皇帝。</a:t>
            </a:r>
            <a:endParaRPr lang="zh-CN" altLang="en-US" sz="28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8470" y="789305"/>
            <a:ext cx="12075795" cy="52197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评价历史人物：将历史人物放在特定的历史条件下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客观、辩证、全面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地评价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1509594" y="-104207"/>
            <a:ext cx="9784080" cy="228790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5040" b="1" i="0" u="none" strike="noStrike" kern="1200" cap="none" spc="0" normalizeH="0" baseline="0" noProof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第三单元</a:t>
            </a:r>
            <a:endParaRPr kumimoji="0" lang="en-US" altLang="zh-CN" sz="5040" b="1" i="0" u="none" strike="noStrike" kern="1200" cap="none" spc="0" normalizeH="0" baseline="0" noProof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5040" b="1" i="0" u="none" strike="noStrike" kern="1200" cap="none" spc="0" normalizeH="0" baseline="0" noProof="1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200" b="1" i="0" u="none" strike="noStrike" kern="1200" cap="none" spc="0" normalizeH="0" baseline="0" noProof="1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秦汉时期：统一多民族国家的建立和巩固</a:t>
            </a:r>
            <a:endParaRPr kumimoji="0" lang="zh-CN" altLang="en-US" sz="4200" b="1" i="0" u="none" strike="noStrike" kern="1200" cap="none" spc="0" normalizeH="0" baseline="0" noProof="1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grpSp>
        <p:nvGrpSpPr>
          <p:cNvPr id="17411" name="组合 8"/>
          <p:cNvGrpSpPr/>
          <p:nvPr/>
        </p:nvGrpSpPr>
        <p:grpSpPr>
          <a:xfrm>
            <a:off x="1804892" y="2649665"/>
            <a:ext cx="8890445" cy="3974497"/>
            <a:chOff x="1259770" y="3140980"/>
            <a:chExt cx="6774910" cy="3168220"/>
          </a:xfrm>
        </p:grpSpPr>
        <p:pic>
          <p:nvPicPr>
            <p:cNvPr id="4" name="Image0049.jpeg"/>
            <p:cNvPicPr>
              <a:picLocks noChangeAspect="1" noChangeArrowheads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1259770" y="3140980"/>
              <a:ext cx="2738244" cy="3168220"/>
            </a:xfrm>
            <a:prstGeom prst="rect">
              <a:avLst/>
            </a:prstGeom>
            <a:ln>
              <a:solidFill>
                <a:srgbClr val="FF00FF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5" name="Image0051.jpe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220046" y="3146123"/>
              <a:ext cx="2814634" cy="3091072"/>
            </a:xfrm>
            <a:prstGeom prst="rect">
              <a:avLst/>
            </a:prstGeom>
            <a:ln>
              <a:solidFill>
                <a:srgbClr val="0000FF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竖卷形 7"/>
            <p:cNvSpPr/>
            <p:nvPr/>
          </p:nvSpPr>
          <p:spPr>
            <a:xfrm>
              <a:off x="4068492" y="3212443"/>
              <a:ext cx="1008218" cy="2880778"/>
            </a:xfrm>
            <a:prstGeom prst="verticalScroll">
              <a:avLst/>
            </a:prstGeom>
            <a:solidFill>
              <a:srgbClr val="FFFF0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中宋" pitchFamily="2" charset="-122"/>
                  <a:ea typeface="华文中宋" pitchFamily="2" charset="-122"/>
                  <a:cs typeface="+mn-cs"/>
                </a:rPr>
                <a:t>秦皇汉武</a:t>
              </a:r>
              <a:endParaRPr kumimoji="0" lang="zh-CN" altLang="en-US" sz="4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中宋" pitchFamily="2" charset="-122"/>
                <a:ea typeface="华文中宋" pitchFamily="2" charset="-122"/>
                <a:cs typeface="+mn-cs"/>
              </a:endParaRPr>
            </a:p>
          </p:txBody>
        </p:sp>
      </p:grpSp>
    </p:spTree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12289" descr="秦灭六国时间2"/>
          <p:cNvPicPr>
            <a:picLocks noChangeAspect="1" noChangeArrowheads="1"/>
          </p:cNvPicPr>
          <p:nvPr/>
        </p:nvPicPr>
        <p:blipFill>
          <a:blip r:embed="rId1"/>
          <a:srcRect l="59535"/>
          <a:stretch>
            <a:fillRect/>
          </a:stretch>
        </p:blipFill>
        <p:spPr bwMode="auto">
          <a:xfrm>
            <a:off x="6735445" y="943610"/>
            <a:ext cx="1736725" cy="39649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353695" y="1002030"/>
            <a:ext cx="6168390" cy="387413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</a:t>
            </a:r>
            <a:r>
              <a:rPr kumimoji="0" lang="zh-CN" altLang="en-US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奠定统一的政治基础：</a:t>
            </a:r>
            <a:endParaRPr kumimoji="0" lang="en-US" altLang="zh-CN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                </a:t>
            </a:r>
            <a:r>
              <a:rPr kumimoji="0" lang="zh-CN" altLang="en-US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军事基础：</a:t>
            </a:r>
            <a:endParaRPr kumimoji="0" lang="en-US" altLang="zh-CN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</a:t>
            </a:r>
            <a:r>
              <a:rPr kumimoji="0" lang="zh-CN" altLang="en-US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灭六国的顺序：</a:t>
            </a:r>
            <a:endParaRPr kumimoji="0" lang="en-US" altLang="zh-CN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</a:t>
            </a:r>
            <a:r>
              <a:rPr kumimoji="0" lang="zh-CN" altLang="en-US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秦朝建立：</a:t>
            </a:r>
            <a:endParaRPr kumimoji="0" lang="zh-CN" altLang="en-US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4.</a:t>
            </a:r>
            <a:r>
              <a:rPr kumimoji="0" lang="zh-CN" altLang="en-US" sz="294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意义：</a:t>
            </a:r>
            <a:endParaRPr kumimoji="0" lang="zh-CN" altLang="en-US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94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74515" y="1002110"/>
            <a:ext cx="1965246" cy="542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商鞅变法</a:t>
            </a:r>
            <a:endParaRPr lang="zh-CN" altLang="en-US" sz="294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72109" y="1602899"/>
            <a:ext cx="1965246" cy="542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长平之战</a:t>
            </a:r>
            <a:endParaRPr lang="zh-CN" altLang="en-US" sz="294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9670" y="2590165"/>
            <a:ext cx="4168775" cy="6724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221</a:t>
            </a:r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年，</a:t>
            </a:r>
            <a:r>
              <a:rPr lang="zh-CN" altLang="en-US" sz="2935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咸阳，</a:t>
            </a:r>
            <a:r>
              <a:rPr lang="zh-CN" altLang="en-US" sz="378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嬴</a:t>
            </a:r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政</a:t>
            </a:r>
            <a:endParaRPr lang="zh-CN" altLang="en-US" sz="294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8444" name="组合 31"/>
          <p:cNvGrpSpPr/>
          <p:nvPr/>
        </p:nvGrpSpPr>
        <p:grpSpPr>
          <a:xfrm>
            <a:off x="1287780" y="123429"/>
            <a:ext cx="4241164" cy="542925"/>
            <a:chOff x="251699" y="908825"/>
            <a:chExt cx="4038277" cy="515780"/>
          </a:xfrm>
        </p:grpSpPr>
        <p:sp>
          <p:nvSpPr>
            <p:cNvPr id="33" name="TextBox 32"/>
            <p:cNvSpPr txBox="1"/>
            <p:nvPr/>
          </p:nvSpPr>
          <p:spPr>
            <a:xfrm>
              <a:off x="1655029" y="908825"/>
              <a:ext cx="2634947" cy="51578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秦灭六国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25"/>
              <a:ext cx="1655383" cy="50356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考点一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8" name="TextBox 16"/>
          <p:cNvSpPr txBox="1"/>
          <p:nvPr/>
        </p:nvSpPr>
        <p:spPr>
          <a:xfrm>
            <a:off x="1053465" y="5027295"/>
            <a:ext cx="11489055" cy="212280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hangingPunct="0">
              <a:lnSpc>
                <a:spcPts val="39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1.</a:t>
            </a:r>
            <a:r>
              <a:rPr lang="en-US" altLang="zh-CN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我国历史上第一个奴隶制国家</a:t>
            </a:r>
            <a:r>
              <a:rPr lang="zh-CN" altLang="en-US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hangingPunct="0">
              <a:lnSpc>
                <a:spcPts val="39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</a:t>
            </a:r>
            <a:r>
              <a:rPr lang="en-US" altLang="zh-CN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我国历史上第一个统一的中央集权的封建国家</a:t>
            </a:r>
            <a:r>
              <a:rPr lang="zh-CN" altLang="en-US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：</a:t>
            </a:r>
            <a:r>
              <a:rPr lang="en-US" altLang="zh-CN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</a:t>
            </a:r>
            <a:endParaRPr lang="en-US" altLang="zh-CN" sz="2800" b="1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ts val="39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2.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我国原始社会结束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奴隶社会开始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的标志：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hangingPunct="0">
              <a:lnSpc>
                <a:spcPts val="39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我国封建社会开始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于：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4525" y="2145665"/>
            <a:ext cx="28378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韩赵魏楚燕齐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TextBox 31"/>
          <p:cNvSpPr txBox="1"/>
          <p:nvPr/>
        </p:nvSpPr>
        <p:spPr>
          <a:xfrm>
            <a:off x="8760460" y="1908810"/>
            <a:ext cx="3829050" cy="267652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统一顺应历史趋势；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统一符合人民愿望；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3.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商鞅变法国力增强（主要原因）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；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4.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嬴政重用人才，雄才大略。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310515" y="3677285"/>
            <a:ext cx="625538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 b="1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结束春秋战国以来的分裂混战局面，建立了我国历史上第一个统一的中央集权的封建国家</a:t>
            </a:r>
            <a:r>
              <a:rPr lang="en-US" altLang="zh-CN" sz="2400" b="1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400" b="1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秦朝。</a:t>
            </a:r>
            <a:endParaRPr lang="zh-CN" altLang="en-US" sz="2400" b="1" dirty="0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796020" y="1170305"/>
            <a:ext cx="3757930" cy="52197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800" b="1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秦能统一六国的原因？</a:t>
            </a:r>
            <a:endParaRPr lang="zh-CN" altLang="en-US" sz="2800" b="1"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339840" y="5027295"/>
            <a:ext cx="9956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夏朝</a:t>
            </a:r>
            <a:endParaRPr lang="zh-CN" altLang="en-US" sz="32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068435" y="5531485"/>
            <a:ext cx="9956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秦朝</a:t>
            </a:r>
            <a:endParaRPr lang="zh-CN" altLang="en-US" sz="32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0055" y="5170805"/>
            <a:ext cx="613410" cy="24104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易错易混点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211185" y="6083935"/>
            <a:ext cx="22148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夏朝</a:t>
            </a:r>
            <a:r>
              <a:rPr lang="en-US" altLang="zh-CN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的建立</a:t>
            </a:r>
            <a:endParaRPr lang="en-US" altLang="zh-CN" sz="32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182870" y="6551295"/>
            <a:ext cx="2084705" cy="598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eaLnBrk="0" fontAlgn="base" hangingPunct="0">
              <a:lnSpc>
                <a:spcPts val="3960"/>
              </a:lnSpc>
              <a:buClrTx/>
              <a:buSzTx/>
              <a:buFontTx/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战国</a:t>
            </a:r>
            <a:r>
              <a:rPr lang="en-US" altLang="zh-CN" sz="32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时期</a:t>
            </a:r>
            <a:endParaRPr lang="en-US" altLang="zh-CN" sz="32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4" grpId="0" bldLvl="0" animBg="1"/>
      <p:bldP spid="5" grpId="0"/>
      <p:bldP spid="3" grpId="0"/>
      <p:bldP spid="3" grpId="1"/>
      <p:bldP spid="7" grpId="0"/>
      <p:bldP spid="7" grpId="1"/>
      <p:bldP spid="15" grpId="0"/>
      <p:bldP spid="15" grpId="1"/>
      <p:bldP spid="13" grpId="0"/>
      <p:bldP spid="13" grpId="1"/>
      <p:bldP spid="14" grpId="0"/>
      <p:bldP spid="14" grpId="1"/>
      <p:bldP spid="17" grpId="0"/>
      <p:bldP spid="17" grpId="1"/>
      <p:bldP spid="18" grpId="0"/>
      <p:bldP spid="1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14960" y="925830"/>
            <a:ext cx="12171680" cy="265620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l" defTabSz="914400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政治上，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创立</a:t>
            </a:r>
            <a:r>
              <a:rPr lang="zh-CN" altLang="en-US" sz="3200" b="1" dirty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中央集权制度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①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最高统治者：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称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____</a:t>
            </a:r>
            <a:r>
              <a:rPr kumimoji="0" lang="en-US" altLang="zh-CN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_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，总揽全国军政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大权。(嬴政史称秦始皇)</a:t>
            </a:r>
            <a:endParaRPr kumimoji="0" lang="zh-CN" altLang="en-US" sz="320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marR="0" lvl="0" indent="0" algn="l" defTabSz="914400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②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中央：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设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，由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分掌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和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，最后皇帝决断。 </a:t>
            </a:r>
            <a:endParaRPr lang="zh-CN" altLang="en-US" sz="32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③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黑体" panose="02010609060101010101" pitchFamily="49" charset="-122"/>
              </a:rPr>
              <a:t>地方：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推行</a:t>
            </a:r>
            <a:r>
              <a:rPr lang="en-US" altLang="zh-CN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</a:t>
            </a:r>
            <a:r>
              <a:rPr lang="zh-CN" altLang="en-US" sz="32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，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废除西周以来的</a:t>
            </a:r>
            <a:r>
              <a:rPr kumimoji="0" lang="en-US" altLang="zh-CN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_________</a:t>
            </a: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</a:t>
            </a:r>
            <a:endParaRPr kumimoji="0" lang="zh-CN" altLang="en-US" sz="3200" b="1" i="0" u="none" strike="noStrike" kern="1200" cap="none" spc="0" normalizeH="0" baseline="0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18444" name="组合 31"/>
          <p:cNvGrpSpPr/>
          <p:nvPr/>
        </p:nvGrpSpPr>
        <p:grpSpPr>
          <a:xfrm>
            <a:off x="1349375" y="93980"/>
            <a:ext cx="5810250" cy="542925"/>
            <a:chOff x="251699" y="908825"/>
            <a:chExt cx="5466821" cy="515780"/>
          </a:xfrm>
        </p:grpSpPr>
        <p:sp>
          <p:nvSpPr>
            <p:cNvPr id="33" name="TextBox 32"/>
            <p:cNvSpPr txBox="1"/>
            <p:nvPr/>
          </p:nvSpPr>
          <p:spPr>
            <a:xfrm>
              <a:off x="1654551" y="908825"/>
              <a:ext cx="4063969" cy="51578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秦始皇巩固统一的措施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25"/>
              <a:ext cx="1655383" cy="50356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考点二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41" name="图片 570372" descr="C:/Users/Administrator/Desktop/历史（人教）聚焦教师用书/Z25.T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50825" y="3844925"/>
            <a:ext cx="5140325" cy="28206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2" name="TextBox 2"/>
          <p:cNvSpPr txBox="1"/>
          <p:nvPr/>
        </p:nvSpPr>
        <p:spPr>
          <a:xfrm>
            <a:off x="2304256" y="3939620"/>
            <a:ext cx="1160145" cy="4603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皇帝制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TextBox 10"/>
          <p:cNvSpPr txBox="1"/>
          <p:nvPr/>
        </p:nvSpPr>
        <p:spPr>
          <a:xfrm>
            <a:off x="2973705" y="5130800"/>
            <a:ext cx="979805" cy="3987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三公制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4" name="TextBox 11"/>
          <p:cNvSpPr txBox="1"/>
          <p:nvPr/>
        </p:nvSpPr>
        <p:spPr>
          <a:xfrm>
            <a:off x="2533889" y="5989320"/>
            <a:ext cx="1160145" cy="4603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郡县制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63855" y="4979670"/>
            <a:ext cx="2609850" cy="3784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16"/>
          <p:cNvSpPr txBox="1"/>
          <p:nvPr/>
        </p:nvSpPr>
        <p:spPr>
          <a:xfrm>
            <a:off x="5476240" y="3701415"/>
            <a:ext cx="7225030" cy="34150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★★</a:t>
            </a:r>
            <a:r>
              <a:rPr lang="zh-CN" altLang="en-US" sz="2800" b="1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易混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易错点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县制开始：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时期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(_________________)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2.“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封建亲戚，以藩屏周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”:________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制，开始于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，废除于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________________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丞相制度始于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____________,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废于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___________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4.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君主专制中央集权制度开始于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，结束于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_____________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56965" y="1376045"/>
            <a:ext cx="17348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皇帝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33650" y="1895475"/>
            <a:ext cx="153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三公制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73070" y="2921000"/>
            <a:ext cx="17348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郡县制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7890" y="1895475"/>
            <a:ext cx="14255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丞相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61710" y="1895475"/>
            <a:ext cx="13627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太尉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585075" y="1895475"/>
            <a:ext cx="20453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御史大夫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673715" y="1895475"/>
            <a:ext cx="153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行政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88645" y="2411730"/>
            <a:ext cx="153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军事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858770" y="2411730"/>
            <a:ext cx="153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监察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671435" y="2921000"/>
            <a:ext cx="153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分封制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671435" y="4174490"/>
            <a:ext cx="11652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战国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512935" y="4174490"/>
            <a:ext cx="3079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秦国商鞅变法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996805" y="4663440"/>
            <a:ext cx="11842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分封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16015" y="5116830"/>
            <a:ext cx="1208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西周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756015" y="5116830"/>
            <a:ext cx="3079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秦朝秦始皇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994650" y="5603875"/>
            <a:ext cx="21640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秦朝秦始皇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673715" y="5638800"/>
            <a:ext cx="24199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明朝明太祖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537190" y="6125845"/>
            <a:ext cx="21640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秦始皇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23380" y="6520180"/>
            <a:ext cx="1877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辛亥革命</a:t>
            </a:r>
            <a:endParaRPr lang="zh-CN" altLang="en-US" sz="28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7" grpId="0"/>
      <p:bldP spid="7" grpId="1"/>
      <p:bldP spid="6" grpId="0"/>
      <p:bldP spid="6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9" name="19flsr52.jpg" descr="说明: id:2147513754;FounderCE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10015" y="838835"/>
            <a:ext cx="3568065" cy="29965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33070" y="1005840"/>
            <a:ext cx="7701915" cy="416941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政治上：</a:t>
            </a:r>
            <a:endParaRPr kumimoji="0" lang="en-US" altLang="zh-CN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经济上：</a:t>
            </a:r>
            <a:endParaRPr kumimoji="0" lang="en-US" altLang="zh-CN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思想上：</a:t>
            </a:r>
            <a:endParaRPr lang="zh-CN" altLang="en-US" sz="3200" b="1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文化上：</a:t>
            </a:r>
            <a:endParaRPr kumimoji="0" lang="zh-CN" altLang="en-US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交通上：</a:t>
            </a:r>
            <a:endParaRPr kumimoji="0" lang="en-US" altLang="zh-CN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军事上：</a:t>
            </a:r>
            <a:endParaRPr kumimoji="0" lang="zh-CN" altLang="en-US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9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9460" name="TextBox 11"/>
          <p:cNvSpPr txBox="1"/>
          <p:nvPr/>
        </p:nvSpPr>
        <p:spPr>
          <a:xfrm>
            <a:off x="1881346" y="1056323"/>
            <a:ext cx="5292329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创立大一统的中央集权制度。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29369" y="1578293"/>
            <a:ext cx="5290661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统一货币、度量衡。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55800" y="2601595"/>
            <a:ext cx="581406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统一文字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--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小篆，后推行隶书。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18811" y="3123248"/>
            <a:ext cx="5300663" cy="9531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车同轨</a:t>
            </a:r>
            <a:r>
              <a:rPr lang="zh-CN" altLang="en-US" sz="28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修筑贯通全国的道路；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开通灵渠，沟通湘江和漓江。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955800" y="4136390"/>
            <a:ext cx="559435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派蒙恬北击匈奴，筑长城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8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（抵御匈奴，东起辽东，西至临洮）</a:t>
            </a:r>
            <a:endParaRPr lang="zh-CN" altLang="en-US" sz="280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46015" y="5481320"/>
            <a:ext cx="5020310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5">
                        <a:tint val="50000"/>
                        <a:satMod val="300000"/>
                      </a:schemeClr>
                    </a:gs>
                    <a:gs pos="35000">
                      <a:schemeClr val="accent5">
                        <a:tint val="37000"/>
                        <a:satMod val="300000"/>
                      </a:schemeClr>
                    </a:gs>
                    <a:gs pos="100000">
                      <a:schemeClr val="accent5">
                        <a:tint val="15000"/>
                        <a:satMod val="350000"/>
                      </a:schemeClr>
                    </a:gs>
                  </a:gsLst>
                  <a:lin ang="16200000" scaled="1"/>
                </a:gradFill>
              </a14:hiddenFill>
            </a:ext>
          </a:ex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p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秦朝疆域：</a:t>
            </a:r>
            <a:endParaRPr lang="zh-CN" altLang="en-US" sz="3200" b="1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北</a:t>
            </a:r>
            <a:r>
              <a:rPr lang="en-US" altLang="zh-CN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长城   </a:t>
            </a:r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东</a:t>
            </a:r>
            <a:r>
              <a:rPr lang="en-US" altLang="zh-CN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东海</a:t>
            </a:r>
            <a:endParaRPr lang="zh-CN" altLang="en-US" sz="3200" b="1" dirty="0">
              <a:solidFill>
                <a:srgbClr val="FF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南</a:t>
            </a:r>
            <a:r>
              <a:rPr lang="en-US" altLang="zh-CN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南海   </a:t>
            </a:r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西</a:t>
            </a:r>
            <a:r>
              <a:rPr lang="en-US" altLang="zh-CN" sz="32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陇西</a:t>
            </a:r>
            <a:endParaRPr lang="zh-CN" altLang="en-US" sz="3200" b="1" dirty="0">
              <a:solidFill>
                <a:srgbClr val="FF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06765" y="743585"/>
            <a:ext cx="2116455" cy="349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8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圆形方孔半两钱</a:t>
            </a:r>
            <a:endParaRPr kumimoji="0" lang="zh-CN" altLang="en-US" sz="168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" name="组合 24"/>
          <p:cNvGrpSpPr/>
          <p:nvPr/>
        </p:nvGrpSpPr>
        <p:grpSpPr>
          <a:xfrm>
            <a:off x="509270" y="5481320"/>
            <a:ext cx="3506470" cy="1570606"/>
            <a:chOff x="6053138" y="5400675"/>
            <a:chExt cx="2983512" cy="1677023"/>
          </a:xfrm>
        </p:grpSpPr>
        <p:pic>
          <p:nvPicPr>
            <p:cNvPr id="23556" name="Picture 4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053138" y="5400675"/>
              <a:ext cx="2983427" cy="153896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4" name="矩形 23"/>
            <p:cNvSpPr/>
            <p:nvPr/>
          </p:nvSpPr>
          <p:spPr>
            <a:xfrm>
              <a:off x="8252743" y="6567145"/>
              <a:ext cx="783907" cy="51055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52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小篆</a:t>
              </a:r>
              <a:endParaRPr kumimoji="0" lang="zh-CN" altLang="en-US" sz="252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19470" name="组合 31"/>
          <p:cNvGrpSpPr/>
          <p:nvPr/>
        </p:nvGrpSpPr>
        <p:grpSpPr>
          <a:xfrm>
            <a:off x="1308656" y="94060"/>
            <a:ext cx="5791201" cy="545068"/>
            <a:chOff x="251699" y="894603"/>
            <a:chExt cx="5514015" cy="518463"/>
          </a:xfrm>
        </p:grpSpPr>
        <p:sp>
          <p:nvSpPr>
            <p:cNvPr id="33" name="TextBox 32"/>
            <p:cNvSpPr txBox="1"/>
            <p:nvPr/>
          </p:nvSpPr>
          <p:spPr>
            <a:xfrm>
              <a:off x="1454867" y="894603"/>
              <a:ext cx="4310847" cy="51642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秦始皇巩固统一的措施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72"/>
              <a:ext cx="1655337" cy="50419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考点二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6" name="线形标注 1(带边框和强调线) 35"/>
          <p:cNvSpPr/>
          <p:nvPr/>
        </p:nvSpPr>
        <p:spPr>
          <a:xfrm>
            <a:off x="3574256" y="639286"/>
            <a:ext cx="3975497" cy="453390"/>
          </a:xfrm>
          <a:prstGeom prst="accentBorderCallout1">
            <a:avLst>
              <a:gd name="adj1" fmla="val 35767"/>
              <a:gd name="adj2" fmla="val -2015"/>
              <a:gd name="adj3" fmla="val 219502"/>
              <a:gd name="adj4" fmla="val -11512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有利于各地经济的交流和发展。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线形标注 1(带边框和强调线) 36"/>
          <p:cNvSpPr/>
          <p:nvPr/>
        </p:nvSpPr>
        <p:spPr>
          <a:xfrm>
            <a:off x="6877050" y="2045335"/>
            <a:ext cx="2282190" cy="858520"/>
          </a:xfrm>
          <a:prstGeom prst="accentBorderCallout1">
            <a:avLst>
              <a:gd name="adj1" fmla="val 35767"/>
              <a:gd name="adj2" fmla="val -2015"/>
              <a:gd name="adj3" fmla="val 81434"/>
              <a:gd name="adj4" fmla="val -10567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有利于政令推行和文化交流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线形标注 1(带边框和强调线) 37"/>
          <p:cNvSpPr/>
          <p:nvPr/>
        </p:nvSpPr>
        <p:spPr>
          <a:xfrm>
            <a:off x="6876971" y="3717529"/>
            <a:ext cx="2631996" cy="675085"/>
          </a:xfrm>
          <a:prstGeom prst="accentBorderCallout1">
            <a:avLst>
              <a:gd name="adj1" fmla="val 35767"/>
              <a:gd name="adj2" fmla="val -2015"/>
              <a:gd name="adj3" fmla="val -13110"/>
              <a:gd name="adj4" fmla="val -2771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促进交通往来。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便利南北水运交通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2530" name="19flsr49.jpg" descr="说明: id:2147513733;FounderC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0790" y="3954145"/>
            <a:ext cx="2447290" cy="312166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12"/>
          <p:cNvSpPr txBox="1"/>
          <p:nvPr/>
        </p:nvSpPr>
        <p:spPr>
          <a:xfrm>
            <a:off x="1929369" y="2100263"/>
            <a:ext cx="5290661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焚书坑儒。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20" grpId="0" bldLvl="0" animBg="1"/>
      <p:bldP spid="36" grpId="0" bldLvl="0" animBg="1"/>
      <p:bldP spid="37" grpId="0" bldLvl="0" animBg="1"/>
      <p:bldP spid="38" grpId="0" bldLvl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9470" name="组合 31"/>
          <p:cNvGrpSpPr/>
          <p:nvPr/>
        </p:nvGrpSpPr>
        <p:grpSpPr>
          <a:xfrm>
            <a:off x="1308656" y="94060"/>
            <a:ext cx="6594475" cy="545068"/>
            <a:chOff x="251699" y="894603"/>
            <a:chExt cx="6278842" cy="518463"/>
          </a:xfrm>
        </p:grpSpPr>
        <p:sp>
          <p:nvSpPr>
            <p:cNvPr id="33" name="TextBox 32"/>
            <p:cNvSpPr txBox="1"/>
            <p:nvPr/>
          </p:nvSpPr>
          <p:spPr>
            <a:xfrm>
              <a:off x="1454867" y="894603"/>
              <a:ext cx="5075674" cy="51642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秦末农民起义与秦</a:t>
              </a: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的灭亡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72"/>
              <a:ext cx="1655337" cy="50419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考点三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8193" name="文本框 1375233"/>
          <p:cNvSpPr txBox="1"/>
          <p:nvPr/>
        </p:nvSpPr>
        <p:spPr>
          <a:xfrm>
            <a:off x="299720" y="761365"/>
            <a:ext cx="12202795" cy="32766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t">
            <a:spAutoFit/>
            <a:scene3d>
              <a:camera prst="orthographicFront"/>
              <a:lightRig rig="threePt" dir="t"/>
            </a:scene3d>
          </a:bodyPr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秦末农民起义</a:t>
            </a:r>
            <a:endParaRPr lang="en-US" altLang="zh-CN" sz="320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陈胜吴广起义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公元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年，陈胜吴广在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起义。这是中国第一次农民</a:t>
            </a:r>
            <a:r>
              <a:rPr lang="zh-CN" altLang="en-US" sz="32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大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起义，他们的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精神，鼓舞了后世。</a:t>
            </a:r>
            <a:endParaRPr lang="zh-CN" altLang="en-US" sz="3200" dirty="0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r>
              <a:rPr lang="zh-CN" altLang="en-US" sz="32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项羽刘邦起义</a:t>
            </a:r>
            <a:r>
              <a:rPr lang="zh-CN" altLang="en-US" sz="32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公元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年，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在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中以少胜多,</a:t>
            </a:r>
            <a:r>
              <a:rPr lang="zh-CN" altLang="en-US" sz="32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歼灭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秦军</a:t>
            </a:r>
            <a:r>
              <a:rPr lang="zh-CN" altLang="en-US" sz="32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主力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 </a:t>
            </a:r>
            <a:r>
              <a:rPr lang="zh-CN" altLang="en-US" sz="3200" u="sng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</a:t>
            </a:r>
            <a:r>
              <a:rPr lang="zh-CN" altLang="en-US" sz="32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率军攻入秦都咸阳，秦朝灭亡。</a:t>
            </a:r>
            <a:endParaRPr lang="zh-CN" altLang="en-US" sz="3200" dirty="0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3200" b="1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2.</a:t>
            </a:r>
            <a:r>
              <a:rPr lang="zh-CN" altLang="en-US" sz="3200" b="1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秦灭亡的根本原因：</a:t>
            </a:r>
            <a:r>
              <a:rPr lang="en-US" altLang="zh-CN" sz="3200" b="1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___________</a:t>
            </a:r>
            <a:r>
              <a:rPr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。</a:t>
            </a:r>
            <a:endParaRPr lang="zh-CN" altLang="en-US" sz="3200" b="1" dirty="0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317865" y="3870960"/>
            <a:ext cx="4196715" cy="2931795"/>
            <a:chOff x="10031" y="2788"/>
            <a:chExt cx="3641" cy="2686"/>
          </a:xfrm>
        </p:grpSpPr>
        <p:sp>
          <p:nvSpPr>
            <p:cNvPr id="7" name="TextBox 15"/>
            <p:cNvSpPr txBox="1"/>
            <p:nvPr/>
          </p:nvSpPr>
          <p:spPr>
            <a:xfrm>
              <a:off x="10031" y="2788"/>
              <a:ext cx="3641" cy="1841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p>
              <a:pPr algn="just">
                <a:lnSpc>
                  <a:spcPct val="150000"/>
                </a:lnSpc>
              </a:pPr>
              <a:endParaRPr lang="en-US" altLang="zh-CN" dirty="0" smtClean="0">
                <a:solidFill>
                  <a:srgbClr val="DE7538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</a:pPr>
              <a:endParaRPr lang="en-US" altLang="zh-CN" dirty="0" smtClean="0">
                <a:solidFill>
                  <a:srgbClr val="DE7538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</a:pPr>
              <a:endParaRPr lang="en-US" altLang="zh-CN" dirty="0" smtClean="0">
                <a:solidFill>
                  <a:srgbClr val="DE7538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</a:pPr>
              <a:endParaRPr lang="en-US" altLang="zh-CN" dirty="0" smtClean="0">
                <a:solidFill>
                  <a:srgbClr val="DE7538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8" name="20lt11.jpg" descr="id:2147495901;FounderCES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0116" y="2941"/>
              <a:ext cx="3470" cy="2533"/>
            </a:xfrm>
            <a:prstGeom prst="rect">
              <a:avLst/>
            </a:prstGeom>
          </p:spPr>
        </p:pic>
      </p:grpSp>
      <p:sp>
        <p:nvSpPr>
          <p:cNvPr id="10" name="文本框 9"/>
          <p:cNvSpPr txBox="1"/>
          <p:nvPr/>
        </p:nvSpPr>
        <p:spPr>
          <a:xfrm>
            <a:off x="5112385" y="1291590"/>
            <a:ext cx="1463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前</a:t>
            </a:r>
            <a:r>
              <a:rPr lang="en-US" altLang="zh-CN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209</a:t>
            </a:r>
            <a:endParaRPr lang="en-US" altLang="zh-CN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186545" y="1291590"/>
            <a:ext cx="1463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大泽乡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99885" y="1735455"/>
            <a:ext cx="24866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革命首创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236845" y="2319020"/>
            <a:ext cx="1463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前</a:t>
            </a:r>
            <a:r>
              <a:rPr lang="en-US" altLang="zh-CN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207</a:t>
            </a:r>
            <a:endParaRPr lang="en-US" altLang="zh-CN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279640" y="2319020"/>
            <a:ext cx="1463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项羽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82660" y="2319020"/>
            <a:ext cx="1922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巨鹿之战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65270" y="2831465"/>
            <a:ext cx="1463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刘邦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519295" y="3308985"/>
            <a:ext cx="2113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秦的暴政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TextBox 16"/>
          <p:cNvSpPr txBox="1"/>
          <p:nvPr/>
        </p:nvSpPr>
        <p:spPr>
          <a:xfrm>
            <a:off x="299720" y="4037965"/>
            <a:ext cx="7818755" cy="306133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threePt" dir="t"/>
            </a:scene3d>
          </a:bodyPr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【相关提醒】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1.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灭亡秦的是：</a:t>
            </a: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_____________________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。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2.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中国第一次农民起义是：</a:t>
            </a: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_______________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。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规模最大的农民起义是：</a:t>
            </a: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_______________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。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3.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揭竿而起：</a:t>
            </a: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________________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。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0" marR="0" lvl="0" indent="0" algn="l" defTabSz="914400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破釜沉舟：</a:t>
            </a:r>
            <a:r>
              <a:rPr lang="en-US" altLang="zh-CN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________________</a:t>
            </a:r>
            <a:r>
              <a:rPr lang="zh-CN" altLang="en-US" sz="2800" b="1" noProof="0" dirty="0"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。</a:t>
            </a:r>
            <a:endParaRPr lang="zh-CN" altLang="en-US" sz="2800" b="1" noProof="0" dirty="0"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47365" y="4402455"/>
            <a:ext cx="38696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刘邦（不是项羽）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83760" y="4986020"/>
            <a:ext cx="28016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陈胜吴广起义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83760" y="5455920"/>
            <a:ext cx="28016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太平天国运动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63800" y="5953760"/>
            <a:ext cx="30645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陈胜吴广起义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90140" y="6515735"/>
            <a:ext cx="33655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项羽的巨鹿之战</a:t>
            </a:r>
            <a:endParaRPr lang="zh-CN" altLang="en-US" sz="32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4" grpId="0"/>
      <p:bldP spid="14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  <p:bldP spid="9" grpId="0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91795" y="959485"/>
            <a:ext cx="9338310" cy="55930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</a:t>
            </a:r>
            <a:r>
              <a: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西汉建立：</a:t>
            </a: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</a:t>
            </a:r>
            <a:r>
              <a: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汉初政策：</a:t>
            </a: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</a:t>
            </a:r>
            <a:r>
              <a: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汉武帝巩固大一统：</a:t>
            </a:r>
            <a:endParaRPr kumimoji="0" lang="en-US" altLang="zh-CN" sz="294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）背景：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）目的：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0" fontAlgn="base" hangingPunct="0">
              <a:lnSpc>
                <a:spcPts val="37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）措施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0235" y="1023382"/>
            <a:ext cx="4035504" cy="542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202</a:t>
            </a:r>
            <a:r>
              <a:rPr lang="zh-CN" altLang="en-US" sz="294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年，刘邦，长安</a:t>
            </a:r>
            <a:endParaRPr lang="zh-CN" altLang="en-US" sz="294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5180" y="2045970"/>
            <a:ext cx="91471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汉高祖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----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吸取秦亡教训，实行“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休养生息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2535" name="组合 31"/>
          <p:cNvGrpSpPr/>
          <p:nvPr/>
        </p:nvGrpSpPr>
        <p:grpSpPr>
          <a:xfrm>
            <a:off x="1271905" y="85725"/>
            <a:ext cx="4567555" cy="542925"/>
            <a:chOff x="251699" y="908825"/>
            <a:chExt cx="4656656" cy="515780"/>
          </a:xfrm>
        </p:grpSpPr>
        <p:sp>
          <p:nvSpPr>
            <p:cNvPr id="33" name="TextBox 32"/>
            <p:cNvSpPr txBox="1"/>
            <p:nvPr/>
          </p:nvSpPr>
          <p:spPr>
            <a:xfrm>
              <a:off x="1655912" y="908825"/>
              <a:ext cx="3252443" cy="51578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大一统的汉朝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25"/>
              <a:ext cx="1655824" cy="50356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考点四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120630" y="852805"/>
            <a:ext cx="1881505" cy="3680227"/>
            <a:chOff x="7452845" y="527365"/>
            <a:chExt cx="1871663" cy="3788194"/>
          </a:xfrm>
        </p:grpSpPr>
        <p:sp>
          <p:nvSpPr>
            <p:cNvPr id="22544" name="TextBox 9"/>
            <p:cNvSpPr txBox="1"/>
            <p:nvPr/>
          </p:nvSpPr>
          <p:spPr>
            <a:xfrm>
              <a:off x="7452845" y="3871745"/>
              <a:ext cx="1871663" cy="44381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2205" b="1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汉并天下</a:t>
              </a:r>
              <a:r>
                <a:rPr lang="zh-CN" altLang="en-US" sz="2205" b="1" dirty="0">
                  <a:latin typeface="微软雅黑" panose="020B0503020204020204" charset="-122"/>
                  <a:ea typeface="微软雅黑" panose="020B0503020204020204" charset="-122"/>
                </a:rPr>
                <a:t>瓦当</a:t>
              </a:r>
              <a:endParaRPr lang="zh-CN" altLang="en-US" sz="2205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58370" name="Picture 2" descr="https://pic.baike.soso.com/ugc/baikepic2/28775/20170824065743-1295222443_jpg_232_290_8111.jpg/0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7521107" y="527365"/>
              <a:ext cx="1530351" cy="198891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546" name="Picture 4" descr="https://pic.baike.soso.com/ugc/baikepic2/2076/cut-20151225065726-104475721.jpg/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5189" y="2592018"/>
              <a:ext cx="1589283" cy="1271426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7" name="TextBox 10"/>
          <p:cNvSpPr txBox="1"/>
          <p:nvPr/>
        </p:nvSpPr>
        <p:spPr>
          <a:xfrm>
            <a:off x="813435" y="2653665"/>
            <a:ext cx="917067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文景之治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---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继续“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休养生息</a:t>
            </a: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“，重视农业、轻徭薄赋、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                “以德化民”、勤俭治国。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TextBox 11"/>
          <p:cNvSpPr txBox="1"/>
          <p:nvPr/>
        </p:nvSpPr>
        <p:spPr>
          <a:xfrm>
            <a:off x="2266236" y="4720273"/>
            <a:ext cx="6677501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汉初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郡国并行，导致王国问题。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TextBox 11"/>
          <p:cNvSpPr txBox="1"/>
          <p:nvPr/>
        </p:nvSpPr>
        <p:spPr>
          <a:xfrm>
            <a:off x="2265998" y="5337572"/>
            <a:ext cx="6677501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加强中央集权，巩固统治。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6626" name="19flsr54.jpg" descr="说明: id:2147513768;FounderC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285" y="4364355"/>
            <a:ext cx="2082800" cy="21882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27" grpId="0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9394" name="Picture 2" descr="https://img2.shangxueba.com/daanimg/20141219/9/AA620C61AF1C3526E57D7B2CAF694498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4625" y="4766945"/>
            <a:ext cx="3954145" cy="209296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3556" name="组合 31"/>
          <p:cNvGrpSpPr/>
          <p:nvPr/>
        </p:nvGrpSpPr>
        <p:grpSpPr>
          <a:xfrm>
            <a:off x="1371600" y="158115"/>
            <a:ext cx="4947285" cy="544830"/>
            <a:chOff x="251699" y="894603"/>
            <a:chExt cx="4494647" cy="518463"/>
          </a:xfrm>
        </p:grpSpPr>
        <p:sp>
          <p:nvSpPr>
            <p:cNvPr id="33" name="TextBox 32"/>
            <p:cNvSpPr txBox="1"/>
            <p:nvPr/>
          </p:nvSpPr>
          <p:spPr>
            <a:xfrm>
              <a:off x="1455140" y="894603"/>
              <a:ext cx="3291206" cy="51665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大一统的汉朝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五边形 33"/>
            <p:cNvSpPr/>
            <p:nvPr/>
          </p:nvSpPr>
          <p:spPr>
            <a:xfrm>
              <a:off x="251699" y="908872"/>
              <a:ext cx="1655923" cy="504194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考点四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3557" name="图片 24" descr="W02010082062684559618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62846" y="799227"/>
            <a:ext cx="3123724" cy="3967163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6" name="表格 25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465773" y="799227"/>
          <a:ext cx="6779260" cy="616775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866140"/>
                <a:gridCol w="5913120"/>
              </a:tblGrid>
              <a:tr h="45339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汉武帝</a:t>
                      </a:r>
                      <a:endParaRPr kumimoji="0" lang="zh-CN" altLang="en-US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/>
                </a:tc>
              </a:tr>
              <a:tr h="90614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政治</a:t>
                      </a:r>
                      <a:endParaRPr kumimoji="0" lang="zh-CN" altLang="en-US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endParaRPr kumimoji="0" lang="en-US" altLang="zh-CN" sz="2940" u="none" strike="noStrike" cap="none" normalizeH="0" baseline="0" smtClean="0">
                        <a:ln>
                          <a:noFill/>
                        </a:ln>
                        <a:effectLst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endParaRPr kumimoji="0" lang="en-US" altLang="zh-CN" sz="2940" u="none" strike="noStrike" cap="none" normalizeH="0" baseline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  <a:tr h="136017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经济</a:t>
                      </a: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  <a:tr h="116459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52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思想文化</a:t>
                      </a:r>
                      <a:endParaRPr kumimoji="0" lang="en-US" altLang="zh-CN" sz="252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52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  <a:tr h="45339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民族</a:t>
                      </a:r>
                      <a:endParaRPr kumimoji="0" lang="zh-CN" altLang="en-US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  <a:tr h="53403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对外</a:t>
                      </a:r>
                      <a:endParaRPr kumimoji="0" lang="zh-CN" altLang="en-US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  <a:tr h="129603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影响</a:t>
                      </a:r>
                      <a:endParaRPr kumimoji="0" lang="zh-CN" altLang="en-US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0" marR="0" marT="0" marB="1" horzOverflow="overflow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u="none" strike="noStrike" cap="none" normalizeH="0" baseline="0" dirty="0" smtClean="0">
                        <a:ln>
                          <a:noFill/>
                        </a:ln>
                        <a:effectLst/>
                      </a:endParaRPr>
                    </a:p>
                  </a:txBody>
                  <a:tcPr marL="0" marR="0" marT="0" marB="1" horzOverflow="overflow"/>
                </a:tc>
              </a:tr>
            </a:tbl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1307465" y="1268730"/>
            <a:ext cx="601726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en-US" altLang="zh-CN" sz="252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主父偃</a:t>
            </a:r>
            <a:r>
              <a:rPr lang="en-US" altLang="zh-CN" sz="252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颁布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推恩令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削弱诸侯国势力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altLang="zh-CN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地方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设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刺史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，代表中央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监察地方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377950" y="2185035"/>
            <a:ext cx="420687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铸币和盐铁经营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权收中央</a:t>
            </a:r>
            <a:r>
              <a:rPr lang="zh-CN" altLang="en-US" sz="28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，统一</a:t>
            </a:r>
            <a:r>
              <a:rPr lang="zh-CN" altLang="en-US" sz="28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铸造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五铢钱；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hangingPunct="1"/>
            <a:r>
              <a:rPr lang="zh-CN" altLang="en-US" sz="280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平抑物价。</a:t>
            </a:r>
            <a:endParaRPr lang="zh-CN" altLang="en-US" sz="280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371362" y="3612436"/>
            <a:ext cx="5158978" cy="8655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en-US" altLang="zh-CN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董仲舒：罢黜百家，独尊儒术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在长安</a:t>
            </a:r>
            <a:r>
              <a:rPr lang="zh-CN" altLang="en-US" sz="252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办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太学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，以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五经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为教材</a:t>
            </a:r>
            <a:r>
              <a:rPr lang="zh-CN" altLang="en-US" sz="252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52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371600" y="4672569"/>
            <a:ext cx="5405676" cy="4781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张骞通西域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，加强与西域的联系</a:t>
            </a:r>
            <a:endParaRPr lang="zh-CN" altLang="en-US" sz="252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377950" y="5714365"/>
            <a:ext cx="5392420" cy="8655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西汉王朝在政治、经济、军事和思想上实现了大一统，进入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鼎盛时期</a:t>
            </a:r>
            <a:r>
              <a:rPr lang="zh-CN" altLang="en-US" sz="2520" b="1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52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0" name="Picture 5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75325" y="2181860"/>
            <a:ext cx="1393825" cy="1361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1" name="文本框 40"/>
          <p:cNvSpPr txBox="1"/>
          <p:nvPr/>
        </p:nvSpPr>
        <p:spPr>
          <a:xfrm>
            <a:off x="1371600" y="5150644"/>
            <a:ext cx="4570571" cy="4781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开通</a:t>
            </a:r>
            <a:r>
              <a:rPr lang="zh-CN" altLang="en-US" sz="252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丝绸之路</a:t>
            </a:r>
            <a:r>
              <a:rPr lang="zh-CN" altLang="en-US" sz="2520" b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，加强中外交流</a:t>
            </a:r>
            <a:endParaRPr lang="zh-CN" altLang="en-US" sz="2520" b="1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线形标注 1(带边框和强调线) 41"/>
          <p:cNvSpPr/>
          <p:nvPr/>
        </p:nvSpPr>
        <p:spPr>
          <a:xfrm>
            <a:off x="2695337" y="1923574"/>
            <a:ext cx="2571989" cy="453390"/>
          </a:xfrm>
          <a:prstGeom prst="accentBorderCallout1">
            <a:avLst>
              <a:gd name="adj1" fmla="val 14792"/>
              <a:gd name="adj2" fmla="val -3727"/>
              <a:gd name="adj3" fmla="val -84898"/>
              <a:gd name="adj4" fmla="val -18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加强了中央集权。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线形标注 1(带边框和强调线) 42"/>
          <p:cNvSpPr/>
          <p:nvPr/>
        </p:nvSpPr>
        <p:spPr>
          <a:xfrm>
            <a:off x="1377871" y="4432221"/>
            <a:ext cx="4742260" cy="453390"/>
          </a:xfrm>
          <a:prstGeom prst="accentBorderCallout1">
            <a:avLst>
              <a:gd name="adj1" fmla="val 14792"/>
              <a:gd name="adj2" fmla="val -3727"/>
              <a:gd name="adj3" fmla="val -84898"/>
              <a:gd name="adj4" fmla="val -18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儒学居于主导地位，成为正统思想。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7168991" y="799386"/>
          <a:ext cx="5299075" cy="6167755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5299075"/>
              </a:tblGrid>
              <a:tr h="45466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秦始皇</a:t>
                      </a:r>
                      <a:endParaRPr kumimoji="0" lang="zh-CN" altLang="en-US" sz="280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90995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</a:t>
                      </a: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</a:t>
                      </a: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136461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1136015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47625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94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</a:t>
                      </a: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50419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  <a:tr h="1322070">
                <a:tc>
                  <a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defRPr sz="19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3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Calibri" panose="020F050202020403020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940" b="1" u="none" strike="noStrike" cap="none" normalizeH="0" baseline="0" dirty="0" smtClean="0">
                        <a:ln>
                          <a:noFill/>
                        </a:ln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0" marR="0" marT="0" marB="1" horzOverflow="overflow"/>
                </a:tc>
              </a:tr>
            </a:tbl>
          </a:graphicData>
        </a:graphic>
      </p:graphicFrame>
      <p:pic>
        <p:nvPicPr>
          <p:cNvPr id="44" name="图片 43" descr="01300000335934124010757843750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48929" y="158036"/>
            <a:ext cx="866775" cy="125182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" name="文本框 44"/>
          <p:cNvSpPr txBox="1"/>
          <p:nvPr/>
        </p:nvSpPr>
        <p:spPr>
          <a:xfrm>
            <a:off x="7256145" y="1224915"/>
            <a:ext cx="5125085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创立大一统的</a:t>
            </a:r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中央集权制度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---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皇帝制、三公制、郡县制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481809" y="2440464"/>
            <a:ext cx="336542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统一货币、度量衡。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307580" y="3568700"/>
            <a:ext cx="487553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焚书坑儒；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统一文字为小篆，后推广隶书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324011" y="4628515"/>
            <a:ext cx="372046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御匈奴、筑长城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291070" y="5781675"/>
            <a:ext cx="524637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建立了中国历史上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第一个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统一的多民族的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中央集权的封建国家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l="13467" t="16827" r="15739" b="9779"/>
          <a:stretch>
            <a:fillRect/>
          </a:stretch>
        </p:blipFill>
        <p:spPr>
          <a:xfrm>
            <a:off x="11045190" y="2210435"/>
            <a:ext cx="1305560" cy="1243965"/>
          </a:xfrm>
          <a:prstGeom prst="rect">
            <a:avLst/>
          </a:prstGeom>
          <a:noFill/>
          <a:ln w="9525">
            <a:solidFill>
              <a:schemeClr val="bg1"/>
            </a:solidFill>
          </a:ln>
          <a:effectLst>
            <a:softEdge rad="31750"/>
          </a:effectLst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93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9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9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5" grpId="0"/>
      <p:bldP spid="39" grpId="0"/>
      <p:bldP spid="41" grpId="0"/>
      <p:bldP spid="42" grpId="0" bldLvl="0" animBg="1"/>
      <p:bldP spid="43" grpId="0" bldLvl="0" animBg="1"/>
      <p:bldP spid="45" grpId="0"/>
      <p:bldP spid="46" grpId="0"/>
      <p:bldP spid="47" grpId="0"/>
      <p:bldP spid="48" grpId="0"/>
      <p:bldP spid="4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4578" name="组合 12"/>
          <p:cNvGrpSpPr/>
          <p:nvPr/>
        </p:nvGrpSpPr>
        <p:grpSpPr>
          <a:xfrm>
            <a:off x="1447562" y="102394"/>
            <a:ext cx="5444014" cy="542925"/>
            <a:chOff x="251699" y="908825"/>
            <a:chExt cx="5184253" cy="517994"/>
          </a:xfrm>
        </p:grpSpPr>
        <p:sp>
          <p:nvSpPr>
            <p:cNvPr id="12" name="TextBox 11"/>
            <p:cNvSpPr txBox="1"/>
            <p:nvPr/>
          </p:nvSpPr>
          <p:spPr>
            <a:xfrm>
              <a:off x="1477126" y="908825"/>
              <a:ext cx="3958826" cy="51799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94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    儒家思想的发展演变</a:t>
              </a:r>
              <a:endParaRPr kumimoji="0" lang="zh-CN" altLang="en-US" sz="294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五边形 10"/>
            <p:cNvSpPr/>
            <p:nvPr/>
          </p:nvSpPr>
          <p:spPr>
            <a:xfrm>
              <a:off x="251699" y="908825"/>
              <a:ext cx="1655595" cy="504136"/>
            </a:xfrm>
            <a:prstGeom prst="homePlat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36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总结</a:t>
              </a:r>
              <a:endParaRPr kumimoji="0" lang="zh-CN" altLang="en-US" sz="336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1169670" y="953770"/>
          <a:ext cx="10384790" cy="61150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01085"/>
                <a:gridCol w="2885440"/>
                <a:gridCol w="3898265"/>
              </a:tblGrid>
              <a:tr h="6115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36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时期及人物</a:t>
                      </a:r>
                      <a:endParaRPr lang="zh-CN" altLang="en-US" sz="336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21" marR="96021" marT="48032" marB="480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36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发展</a:t>
                      </a:r>
                      <a:endParaRPr lang="zh-CN" altLang="en-US" sz="336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21" marR="96021" marT="48032" marB="480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36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主张</a:t>
                      </a:r>
                      <a:endParaRPr lang="zh-CN" altLang="en-US" sz="336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6021" marR="96021" marT="48032" marB="48032"/>
                </a:tc>
              </a:tr>
            </a:tbl>
          </a:graphicData>
        </a:graphic>
      </p:graphicFrame>
      <p:grpSp>
        <p:nvGrpSpPr>
          <p:cNvPr id="24589" name="组合 39"/>
          <p:cNvGrpSpPr/>
          <p:nvPr/>
        </p:nvGrpSpPr>
        <p:grpSpPr>
          <a:xfrm>
            <a:off x="1252855" y="1873250"/>
            <a:ext cx="10301605" cy="3756025"/>
            <a:chOff x="683730" y="1772885"/>
            <a:chExt cx="8009142" cy="3384235"/>
          </a:xfrm>
        </p:grpSpPr>
        <p:grpSp>
          <p:nvGrpSpPr>
            <p:cNvPr id="24605" name="组合 21"/>
            <p:cNvGrpSpPr/>
            <p:nvPr/>
          </p:nvGrpSpPr>
          <p:grpSpPr>
            <a:xfrm>
              <a:off x="683730" y="1772885"/>
              <a:ext cx="8009142" cy="936538"/>
              <a:chOff x="683730" y="1772885"/>
              <a:chExt cx="8009142" cy="936538"/>
            </a:xfrm>
          </p:grpSpPr>
          <p:sp>
            <p:nvSpPr>
              <p:cNvPr id="16" name="圆角矩形 15"/>
              <p:cNvSpPr/>
              <p:nvPr/>
            </p:nvSpPr>
            <p:spPr>
              <a:xfrm>
                <a:off x="683730" y="1772885"/>
                <a:ext cx="2519492" cy="576208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5940053" y="1772885"/>
                <a:ext cx="2752819" cy="576150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cxnSp>
            <p:nvCxnSpPr>
              <p:cNvPr id="19" name="直接连接符 18"/>
              <p:cNvCxnSpPr>
                <a:stCxn id="16" idx="3"/>
                <a:endCxn id="17" idx="1"/>
              </p:cNvCxnSpPr>
              <p:nvPr/>
            </p:nvCxnSpPr>
            <p:spPr>
              <a:xfrm>
                <a:off x="3245115" y="2061356"/>
                <a:ext cx="2695143" cy="0"/>
              </a:xfrm>
              <a:prstGeom prst="line">
                <a:avLst/>
              </a:prstGeom>
              <a:ln w="38100"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4500277" y="2061783"/>
                <a:ext cx="0" cy="647640"/>
              </a:xfrm>
              <a:prstGeom prst="straightConnector1">
                <a:avLst/>
              </a:prstGeom>
              <a:ln w="38100"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4606" name="组合 24"/>
            <p:cNvGrpSpPr/>
            <p:nvPr/>
          </p:nvGrpSpPr>
          <p:grpSpPr>
            <a:xfrm>
              <a:off x="683730" y="2636373"/>
              <a:ext cx="8009142" cy="936570"/>
              <a:chOff x="683730" y="1772313"/>
              <a:chExt cx="8009142" cy="936570"/>
            </a:xfrm>
          </p:grpSpPr>
          <p:sp>
            <p:nvSpPr>
              <p:cNvPr id="26" name="圆角矩形 25"/>
              <p:cNvSpPr/>
              <p:nvPr/>
            </p:nvSpPr>
            <p:spPr>
              <a:xfrm>
                <a:off x="683730" y="1772345"/>
                <a:ext cx="2519492" cy="576208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5940053" y="1772313"/>
                <a:ext cx="2752819" cy="576150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cxnSp>
            <p:nvCxnSpPr>
              <p:cNvPr id="28" name="直接连接符 27"/>
              <p:cNvCxnSpPr>
                <a:stCxn id="26" idx="3"/>
                <a:endCxn id="27" idx="1"/>
              </p:cNvCxnSpPr>
              <p:nvPr/>
            </p:nvCxnSpPr>
            <p:spPr>
              <a:xfrm>
                <a:off x="3203222" y="2060671"/>
                <a:ext cx="2737021" cy="0"/>
              </a:xfrm>
              <a:prstGeom prst="line">
                <a:avLst/>
              </a:prstGeom>
              <a:ln w="38100"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28"/>
              <p:cNvCxnSpPr/>
              <p:nvPr/>
            </p:nvCxnSpPr>
            <p:spPr>
              <a:xfrm>
                <a:off x="4500277" y="2061243"/>
                <a:ext cx="0" cy="647640"/>
              </a:xfrm>
              <a:prstGeom prst="straightConnector1">
                <a:avLst/>
              </a:prstGeom>
              <a:ln w="38100"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4607" name="组合 29"/>
            <p:cNvGrpSpPr/>
            <p:nvPr/>
          </p:nvGrpSpPr>
          <p:grpSpPr>
            <a:xfrm>
              <a:off x="683730" y="3572942"/>
              <a:ext cx="8009142" cy="936538"/>
              <a:chOff x="683730" y="1772817"/>
              <a:chExt cx="8009142" cy="936538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683730" y="1772817"/>
                <a:ext cx="2519492" cy="576208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5940053" y="1772885"/>
                <a:ext cx="2752819" cy="576150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cxnSp>
            <p:nvCxnSpPr>
              <p:cNvPr id="33" name="直接连接符 32"/>
              <p:cNvCxnSpPr>
                <a:stCxn id="31" idx="3"/>
                <a:endCxn id="32" idx="1"/>
              </p:cNvCxnSpPr>
              <p:nvPr/>
            </p:nvCxnSpPr>
            <p:spPr>
              <a:xfrm flipV="1">
                <a:off x="3302833" y="2060648"/>
                <a:ext cx="2637382" cy="572"/>
              </a:xfrm>
              <a:prstGeom prst="line">
                <a:avLst/>
              </a:prstGeom>
              <a:ln w="38100"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接箭头连接符 33"/>
              <p:cNvCxnSpPr/>
              <p:nvPr/>
            </p:nvCxnSpPr>
            <p:spPr>
              <a:xfrm>
                <a:off x="4500277" y="2061715"/>
                <a:ext cx="0" cy="647640"/>
              </a:xfrm>
              <a:prstGeom prst="straightConnector1">
                <a:avLst/>
              </a:prstGeom>
              <a:ln w="38100"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4608" name="组合 34"/>
            <p:cNvGrpSpPr/>
            <p:nvPr/>
          </p:nvGrpSpPr>
          <p:grpSpPr>
            <a:xfrm>
              <a:off x="683730" y="4580911"/>
              <a:ext cx="8008648" cy="576209"/>
              <a:chOff x="683730" y="1772716"/>
              <a:chExt cx="8008648" cy="576209"/>
            </a:xfrm>
          </p:grpSpPr>
          <p:sp>
            <p:nvSpPr>
              <p:cNvPr id="36" name="圆角矩形 35"/>
              <p:cNvSpPr/>
              <p:nvPr/>
            </p:nvSpPr>
            <p:spPr>
              <a:xfrm>
                <a:off x="683730" y="1772716"/>
                <a:ext cx="2519492" cy="576209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5940053" y="1772716"/>
                <a:ext cx="2752325" cy="576150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cxnSp>
            <p:nvCxnSpPr>
              <p:cNvPr id="38" name="直接连接符 37"/>
              <p:cNvCxnSpPr>
                <a:stCxn id="36" idx="3"/>
                <a:endCxn id="37" idx="1"/>
              </p:cNvCxnSpPr>
              <p:nvPr/>
            </p:nvCxnSpPr>
            <p:spPr>
              <a:xfrm>
                <a:off x="3203222" y="2061042"/>
                <a:ext cx="2737021" cy="0"/>
              </a:xfrm>
              <a:prstGeom prst="line">
                <a:avLst/>
              </a:prstGeom>
              <a:ln w="38100"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41" name="TextBox 40"/>
          <p:cNvSpPr txBox="1"/>
          <p:nvPr/>
        </p:nvSpPr>
        <p:spPr>
          <a:xfrm>
            <a:off x="4912360" y="2948940"/>
            <a:ext cx="2420620" cy="52197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发展儒家学说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51730" y="1929130"/>
            <a:ext cx="2420620" cy="52197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创立儒家学派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12995" y="3948430"/>
            <a:ext cx="2419985" cy="52197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打击儒家学说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190649" y="4910376"/>
            <a:ext cx="2343626" cy="95313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儒家学说成为正统思想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444625" y="1955165"/>
            <a:ext cx="305879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春秋时期孔子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303260" y="1929130"/>
            <a:ext cx="27940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提出“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仁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44625" y="2860675"/>
            <a:ext cx="305879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战国时期孟子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31620" y="3948430"/>
            <a:ext cx="315468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秦朝秦始皇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013700" y="2887345"/>
            <a:ext cx="345122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主张“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仁政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”治国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526701" y="3898900"/>
            <a:ext cx="2570321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焚书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坑儒</a:t>
            </a:r>
            <a:endParaRPr lang="zh-CN" altLang="en-US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917815" y="5018405"/>
            <a:ext cx="411734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罢黜百家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独尊儒术</a:t>
            </a:r>
            <a:endParaRPr lang="zh-CN" altLang="en-US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531303" y="4989751"/>
            <a:ext cx="2570321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西汉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汉武帝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8135" y="5974080"/>
            <a:ext cx="12166600" cy="86550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难点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：秦始皇与汉武帝对儒家思想的态度手段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截然相反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，但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实质相同</a:t>
            </a:r>
            <a:r>
              <a:rPr kumimoji="0" lang="en-US" altLang="zh-CN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----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思想文化专制；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目的相同</a:t>
            </a:r>
            <a:r>
              <a:rPr kumimoji="0" lang="en-US" altLang="zh-CN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----</a:t>
            </a:r>
            <a:r>
              <a:rPr kumimoji="0" lang="zh-CN" altLang="en-US" sz="252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强化君权，巩固统治。</a:t>
            </a:r>
            <a:endParaRPr kumimoji="0" lang="zh-CN" altLang="en-US" sz="252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8" grpId="0"/>
      <p:bldP spid="49" grpId="0"/>
      <p:bldP spid="50" grpId="0"/>
      <p:bldP spid="51" grpId="0"/>
      <p:bldP spid="53" grpId="0"/>
    </p:bldLst>
  </p:timing>
</p:sld>
</file>

<file path=ppt/tags/tag1.xml><?xml version="1.0" encoding="utf-8"?>
<p:tagLst xmlns:p="http://schemas.openxmlformats.org/presentationml/2006/main">
  <p:tag name="KSO_WM_UNIT_TABLE_BEAUTIFY" val="smartTable{0cbd9abf-5cf9-4508-81f1-4324cd53f9b9}"/>
</p:tagLst>
</file>

<file path=ppt/tags/tag2.xml><?xml version="1.0" encoding="utf-8"?>
<p:tagLst xmlns:p="http://schemas.openxmlformats.org/presentationml/2006/main">
  <p:tag name="KSO_WM_UNIT_TABLE_BEAUTIFY" val="smartTable{ae2691e2-b11c-4303-bdc8-d736e50237ab}"/>
</p:tagLst>
</file>

<file path=ppt/tags/tag3.xml><?xml version="1.0" encoding="utf-8"?>
<p:tagLst xmlns:p="http://schemas.openxmlformats.org/presentationml/2006/main">
  <p:tag name="ISPRING_SCORM_RATE_QUIZZES" val="0"/>
  <p:tag name="ISPRING_RESOURCE_PATHS_HASH" val="875d5e6560ba36884527413a53517d17866972f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3609</Words>
  <Application>WPS 演示</Application>
  <PresentationFormat>自定义</PresentationFormat>
  <Paragraphs>589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黑体</vt:lpstr>
      <vt:lpstr>楷体</vt:lpstr>
      <vt:lpstr>华文中宋</vt:lpstr>
      <vt:lpstr>Times New Roman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梦旅人</cp:lastModifiedBy>
  <cp:revision>2304</cp:revision>
  <dcterms:created xsi:type="dcterms:W3CDTF">2015-10-28T12:59:00Z</dcterms:created>
  <dcterms:modified xsi:type="dcterms:W3CDTF">2020-02-05T04:57:50Z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